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56" r:id="rId5"/>
    <p:sldId id="257" r:id="rId6"/>
    <p:sldId id="266" r:id="rId7"/>
    <p:sldId id="291" r:id="rId8"/>
    <p:sldId id="270" r:id="rId9"/>
    <p:sldId id="288" r:id="rId10"/>
    <p:sldId id="289" r:id="rId11"/>
    <p:sldId id="290" r:id="rId12"/>
    <p:sldId id="281" r:id="rId13"/>
    <p:sldId id="273" r:id="rId14"/>
    <p:sldId id="274" r:id="rId15"/>
    <p:sldId id="275" r:id="rId16"/>
    <p:sldId id="282" r:id="rId17"/>
    <p:sldId id="279" r:id="rId18"/>
    <p:sldId id="283" r:id="rId19"/>
    <p:sldId id="280" r:id="rId20"/>
    <p:sldId id="284" r:id="rId21"/>
    <p:sldId id="259" r:id="rId22"/>
    <p:sldId id="260" r:id="rId23"/>
    <p:sldId id="264" r:id="rId24"/>
    <p:sldId id="267" r:id="rId25"/>
    <p:sldId id="285" r:id="rId26"/>
    <p:sldId id="263" r:id="rId27"/>
    <p:sldId id="262" r:id="rId28"/>
    <p:sldId id="268" r:id="rId29"/>
    <p:sldId id="269" r:id="rId30"/>
    <p:sldId id="265" r:id="rId31"/>
    <p:sldId id="286" r:id="rId32"/>
    <p:sldId id="287" r:id="rId33"/>
    <p:sldId id="29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3F3"/>
    <a:srgbClr val="E6E6E6"/>
    <a:srgbClr val="008F3E"/>
    <a:srgbClr val="F4D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02" autoAdjust="0"/>
    <p:restoredTop sz="77328" autoAdjust="0"/>
  </p:normalViewPr>
  <p:slideViewPr>
    <p:cSldViewPr snapToGrid="0">
      <p:cViewPr varScale="1">
        <p:scale>
          <a:sx n="88" d="100"/>
          <a:sy n="88" d="100"/>
        </p:scale>
        <p:origin x="1146" y="84"/>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6AE7D-11FD-4DED-928B-DBCBF17DC467}" type="datetimeFigureOut">
              <a:rPr lang="en-GB" smtClean="0"/>
              <a:t>03/09/2024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0119C-F726-4D81-AE41-6235BC216167}" type="slidenum">
              <a:rPr lang="en-GB" smtClean="0"/>
              <a:t>‹#›</a:t>
            </a:fld>
            <a:endParaRPr lang="en-GB"/>
          </a:p>
        </p:txBody>
      </p:sp>
    </p:spTree>
    <p:extLst>
      <p:ext uri="{BB962C8B-B14F-4D97-AF65-F5344CB8AC3E}">
        <p14:creationId xmlns:p14="http://schemas.microsoft.com/office/powerpoint/2010/main" val="4276156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eedslocaloffer.org.uk/sites/default/files/2024-06/Leaflet%20and%20Poster%20Request%20Form.docx"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leeds.gov.uk/phrc" TargetMode="External"/><Relationship Id="rId4" Type="http://schemas.openxmlformats.org/officeDocument/2006/relationships/hyperlink" Target="mailto:phrc.forms@leeds.gov.uk"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earechildfriendlyleeds.com/child-friendly-leeds-celebrates-10-year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image is people with invisible disabilities</a:t>
            </a:r>
          </a:p>
        </p:txBody>
      </p:sp>
      <p:sp>
        <p:nvSpPr>
          <p:cNvPr id="4" name="Slide Number Placeholder 3"/>
          <p:cNvSpPr>
            <a:spLocks noGrp="1"/>
          </p:cNvSpPr>
          <p:nvPr>
            <p:ph type="sldNum" sz="quarter" idx="5"/>
          </p:nvPr>
        </p:nvSpPr>
        <p:spPr/>
        <p:txBody>
          <a:bodyPr/>
          <a:lstStyle/>
          <a:p>
            <a:fld id="{8600119C-F726-4D81-AE41-6235BC216167}" type="slidenum">
              <a:rPr lang="en-GB" smtClean="0"/>
              <a:t>1</a:t>
            </a:fld>
            <a:endParaRPr lang="en-GB"/>
          </a:p>
        </p:txBody>
      </p:sp>
    </p:spTree>
    <p:extLst>
      <p:ext uri="{BB962C8B-B14F-4D97-AF65-F5344CB8AC3E}">
        <p14:creationId xmlns:p14="http://schemas.microsoft.com/office/powerpoint/2010/main" val="873026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00119C-F726-4D81-AE41-6235BC216167}" type="slidenum">
              <a:rPr lang="en-GB" smtClean="0"/>
              <a:t>15</a:t>
            </a:fld>
            <a:endParaRPr lang="en-GB"/>
          </a:p>
        </p:txBody>
      </p:sp>
    </p:spTree>
    <p:extLst>
      <p:ext uri="{BB962C8B-B14F-4D97-AF65-F5344CB8AC3E}">
        <p14:creationId xmlns:p14="http://schemas.microsoft.com/office/powerpoint/2010/main" val="4008825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00119C-F726-4D81-AE41-6235BC216167}" type="slidenum">
              <a:rPr lang="en-GB" smtClean="0"/>
              <a:t>17</a:t>
            </a:fld>
            <a:endParaRPr lang="en-GB"/>
          </a:p>
        </p:txBody>
      </p:sp>
    </p:spTree>
    <p:extLst>
      <p:ext uri="{BB962C8B-B14F-4D97-AF65-F5344CB8AC3E}">
        <p14:creationId xmlns:p14="http://schemas.microsoft.com/office/powerpoint/2010/main" val="3606207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"Imagine you see this child in a shopping centre on the floor, or even imagine that this is a child in your classroom" Ask for ideas</a:t>
            </a:r>
          </a:p>
          <a:p>
            <a:endParaRPr lang="en-GB" dirty="0"/>
          </a:p>
          <a:p>
            <a:r>
              <a:rPr lang="en-GB" dirty="0"/>
              <a:t>People might say things like…</a:t>
            </a:r>
            <a:br>
              <a:rPr lang="en-GB" dirty="0"/>
            </a:br>
            <a:r>
              <a:rPr lang="en-GB" dirty="0"/>
              <a:t>- tantrum</a:t>
            </a:r>
          </a:p>
          <a:p>
            <a:r>
              <a:rPr lang="en-GB" dirty="0"/>
              <a:t>- spoilt</a:t>
            </a:r>
          </a:p>
          <a:p>
            <a:r>
              <a:rPr lang="en-GB" dirty="0"/>
              <a:t>- dramatic</a:t>
            </a:r>
          </a:p>
        </p:txBody>
      </p:sp>
      <p:sp>
        <p:nvSpPr>
          <p:cNvPr id="4" name="Slide Number Placeholder 3"/>
          <p:cNvSpPr>
            <a:spLocks noGrp="1"/>
          </p:cNvSpPr>
          <p:nvPr>
            <p:ph type="sldNum" sz="quarter" idx="5"/>
          </p:nvPr>
        </p:nvSpPr>
        <p:spPr/>
        <p:txBody>
          <a:bodyPr/>
          <a:lstStyle/>
          <a:p>
            <a:fld id="{8600119C-F726-4D81-AE41-6235BC216167}" type="slidenum">
              <a:rPr lang="en-GB" smtClean="0"/>
              <a:t>18</a:t>
            </a:fld>
            <a:endParaRPr lang="en-GB"/>
          </a:p>
        </p:txBody>
      </p:sp>
    </p:spTree>
    <p:extLst>
      <p:ext uri="{BB962C8B-B14F-4D97-AF65-F5344CB8AC3E}">
        <p14:creationId xmlns:p14="http://schemas.microsoft.com/office/powerpoint/2010/main" val="2765025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for ideas</a:t>
            </a:r>
          </a:p>
          <a:p>
            <a:endParaRPr lang="en-GB" dirty="0"/>
          </a:p>
          <a:p>
            <a:r>
              <a:rPr lang="en-GB" dirty="0"/>
              <a:t>People might say things like…</a:t>
            </a:r>
            <a:br>
              <a:rPr lang="en-GB" dirty="0"/>
            </a:br>
            <a:r>
              <a:rPr lang="en-GB" dirty="0"/>
              <a:t>- day-dreaming</a:t>
            </a:r>
          </a:p>
          <a:p>
            <a:r>
              <a:rPr lang="en-GB" dirty="0"/>
              <a:t>- not listening</a:t>
            </a:r>
          </a:p>
          <a:p>
            <a:r>
              <a:rPr lang="en-GB" dirty="0"/>
              <a:t>- distracted</a:t>
            </a:r>
          </a:p>
          <a:p>
            <a:r>
              <a:rPr lang="en-GB" dirty="0"/>
              <a:t>- stupid (can't understand the problem and put their hand up)</a:t>
            </a:r>
          </a:p>
        </p:txBody>
      </p:sp>
      <p:sp>
        <p:nvSpPr>
          <p:cNvPr id="4" name="Slide Number Placeholder 3"/>
          <p:cNvSpPr>
            <a:spLocks noGrp="1"/>
          </p:cNvSpPr>
          <p:nvPr>
            <p:ph type="sldNum" sz="quarter" idx="5"/>
          </p:nvPr>
        </p:nvSpPr>
        <p:spPr/>
        <p:txBody>
          <a:bodyPr/>
          <a:lstStyle/>
          <a:p>
            <a:fld id="{8600119C-F726-4D81-AE41-6235BC216167}" type="slidenum">
              <a:rPr lang="en-GB" smtClean="0"/>
              <a:t>19</a:t>
            </a:fld>
            <a:endParaRPr lang="en-GB"/>
          </a:p>
        </p:txBody>
      </p:sp>
    </p:spTree>
    <p:extLst>
      <p:ext uri="{BB962C8B-B14F-4D97-AF65-F5344CB8AC3E}">
        <p14:creationId xmlns:p14="http://schemas.microsoft.com/office/powerpoint/2010/main" val="2580287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"Imagine you are talking to this person, or you are in a group who are all chatting away and you look around and see this person with this body language." Ask for ideas</a:t>
            </a:r>
          </a:p>
          <a:p>
            <a:endParaRPr lang="en-GB" dirty="0"/>
          </a:p>
          <a:p>
            <a:r>
              <a:rPr lang="en-GB" dirty="0"/>
              <a:t>People might say things like…</a:t>
            </a:r>
          </a:p>
          <a:p>
            <a:r>
              <a:rPr lang="en-GB" dirty="0"/>
              <a:t>- shy</a:t>
            </a:r>
          </a:p>
          <a:p>
            <a:r>
              <a:rPr lang="en-GB" dirty="0"/>
              <a:t>- not listening</a:t>
            </a:r>
          </a:p>
          <a:p>
            <a:r>
              <a:rPr lang="en-GB" dirty="0"/>
              <a:t>- doesn't want to speak to me</a:t>
            </a:r>
          </a:p>
        </p:txBody>
      </p:sp>
      <p:sp>
        <p:nvSpPr>
          <p:cNvPr id="4" name="Slide Number Placeholder 3"/>
          <p:cNvSpPr>
            <a:spLocks noGrp="1"/>
          </p:cNvSpPr>
          <p:nvPr>
            <p:ph type="sldNum" sz="quarter" idx="5"/>
          </p:nvPr>
        </p:nvSpPr>
        <p:spPr/>
        <p:txBody>
          <a:bodyPr/>
          <a:lstStyle/>
          <a:p>
            <a:fld id="{8600119C-F726-4D81-AE41-6235BC216167}" type="slidenum">
              <a:rPr lang="en-GB" smtClean="0"/>
              <a:t>20</a:t>
            </a:fld>
            <a:endParaRPr lang="en-GB"/>
          </a:p>
        </p:txBody>
      </p:sp>
    </p:spTree>
    <p:extLst>
      <p:ext uri="{BB962C8B-B14F-4D97-AF65-F5344CB8AC3E}">
        <p14:creationId xmlns:p14="http://schemas.microsoft.com/office/powerpoint/2010/main" val="293140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"Imagine that there is a child in your class who has their own chart, they get stickers and they can choose rewards based on their chart". Ask for ideas.</a:t>
            </a:r>
          </a:p>
          <a:p>
            <a:endParaRPr lang="en-GB" dirty="0"/>
          </a:p>
          <a:p>
            <a:r>
              <a:rPr lang="en-GB" dirty="0"/>
              <a:t>People might say:</a:t>
            </a:r>
          </a:p>
          <a:p>
            <a:r>
              <a:rPr lang="en-GB" dirty="0"/>
              <a:t>- spoilt</a:t>
            </a:r>
          </a:p>
          <a:p>
            <a:r>
              <a:rPr lang="en-GB" dirty="0"/>
              <a:t>- special treatment</a:t>
            </a:r>
          </a:p>
          <a:p>
            <a:r>
              <a:rPr lang="en-GB" dirty="0"/>
              <a:t>- not fair</a:t>
            </a:r>
          </a:p>
        </p:txBody>
      </p:sp>
      <p:sp>
        <p:nvSpPr>
          <p:cNvPr id="4" name="Slide Number Placeholder 3"/>
          <p:cNvSpPr>
            <a:spLocks noGrp="1"/>
          </p:cNvSpPr>
          <p:nvPr>
            <p:ph type="sldNum" sz="quarter" idx="5"/>
          </p:nvPr>
        </p:nvSpPr>
        <p:spPr/>
        <p:txBody>
          <a:bodyPr/>
          <a:lstStyle/>
          <a:p>
            <a:fld id="{8600119C-F726-4D81-AE41-6235BC216167}" type="slidenum">
              <a:rPr lang="en-GB" smtClean="0"/>
              <a:t>21</a:t>
            </a:fld>
            <a:endParaRPr lang="en-GB"/>
          </a:p>
        </p:txBody>
      </p:sp>
    </p:spTree>
    <p:extLst>
      <p:ext uri="{BB962C8B-B14F-4D97-AF65-F5344CB8AC3E}">
        <p14:creationId xmlns:p14="http://schemas.microsoft.com/office/powerpoint/2010/main" val="697750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00119C-F726-4D81-AE41-6235BC216167}" type="slidenum">
              <a:rPr lang="en-GB" smtClean="0"/>
              <a:t>22</a:t>
            </a:fld>
            <a:endParaRPr lang="en-GB"/>
          </a:p>
        </p:txBody>
      </p:sp>
    </p:spTree>
    <p:extLst>
      <p:ext uri="{BB962C8B-B14F-4D97-AF65-F5344CB8AC3E}">
        <p14:creationId xmlns:p14="http://schemas.microsoft.com/office/powerpoint/2010/main" val="2599139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ideas for the words used on the right hand of the slide came from young people who took part in the project.</a:t>
            </a:r>
          </a:p>
        </p:txBody>
      </p:sp>
      <p:sp>
        <p:nvSpPr>
          <p:cNvPr id="4" name="Slide Number Placeholder 3"/>
          <p:cNvSpPr>
            <a:spLocks noGrp="1"/>
          </p:cNvSpPr>
          <p:nvPr>
            <p:ph type="sldNum" sz="quarter" idx="5"/>
          </p:nvPr>
        </p:nvSpPr>
        <p:spPr/>
        <p:txBody>
          <a:bodyPr/>
          <a:lstStyle/>
          <a:p>
            <a:fld id="{8600119C-F726-4D81-AE41-6235BC216167}" type="slidenum">
              <a:rPr lang="en-GB" smtClean="0"/>
              <a:t>23</a:t>
            </a:fld>
            <a:endParaRPr lang="en-GB"/>
          </a:p>
        </p:txBody>
      </p:sp>
    </p:spTree>
    <p:extLst>
      <p:ext uri="{BB962C8B-B14F-4D97-AF65-F5344CB8AC3E}">
        <p14:creationId xmlns:p14="http://schemas.microsoft.com/office/powerpoint/2010/main" val="4252924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ideas for the words used on the right hand of the slide came from young people who took part in the project.</a:t>
            </a:r>
          </a:p>
          <a:p>
            <a:endParaRPr lang="en-GB" dirty="0"/>
          </a:p>
        </p:txBody>
      </p:sp>
      <p:sp>
        <p:nvSpPr>
          <p:cNvPr id="4" name="Slide Number Placeholder 3"/>
          <p:cNvSpPr>
            <a:spLocks noGrp="1"/>
          </p:cNvSpPr>
          <p:nvPr>
            <p:ph type="sldNum" sz="quarter" idx="5"/>
          </p:nvPr>
        </p:nvSpPr>
        <p:spPr/>
        <p:txBody>
          <a:bodyPr/>
          <a:lstStyle/>
          <a:p>
            <a:fld id="{8600119C-F726-4D81-AE41-6235BC216167}" type="slidenum">
              <a:rPr lang="en-GB" smtClean="0"/>
              <a:t>24</a:t>
            </a:fld>
            <a:endParaRPr lang="en-GB"/>
          </a:p>
        </p:txBody>
      </p:sp>
    </p:spTree>
    <p:extLst>
      <p:ext uri="{BB962C8B-B14F-4D97-AF65-F5344CB8AC3E}">
        <p14:creationId xmlns:p14="http://schemas.microsoft.com/office/powerpoint/2010/main" val="3929158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ideas for the words used on the right hand of the slide came from young people who took part in the project.</a:t>
            </a:r>
          </a:p>
          <a:p>
            <a:endParaRPr lang="en-GB" dirty="0"/>
          </a:p>
        </p:txBody>
      </p:sp>
      <p:sp>
        <p:nvSpPr>
          <p:cNvPr id="4" name="Slide Number Placeholder 3"/>
          <p:cNvSpPr>
            <a:spLocks noGrp="1"/>
          </p:cNvSpPr>
          <p:nvPr>
            <p:ph type="sldNum" sz="quarter" idx="5"/>
          </p:nvPr>
        </p:nvSpPr>
        <p:spPr/>
        <p:txBody>
          <a:bodyPr/>
          <a:lstStyle/>
          <a:p>
            <a:fld id="{8600119C-F726-4D81-AE41-6235BC216167}" type="slidenum">
              <a:rPr lang="en-GB" smtClean="0"/>
              <a:t>25</a:t>
            </a:fld>
            <a:endParaRPr lang="en-GB"/>
          </a:p>
        </p:txBody>
      </p:sp>
    </p:spTree>
    <p:extLst>
      <p:ext uri="{BB962C8B-B14F-4D97-AF65-F5344CB8AC3E}">
        <p14:creationId xmlns:p14="http://schemas.microsoft.com/office/powerpoint/2010/main" val="1186055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chance to introduce the topic of 'hidden disabilities'. You may want to create some </a:t>
            </a:r>
            <a:r>
              <a:rPr lang="en-GB" dirty="0" err="1"/>
              <a:t>groundrules</a:t>
            </a:r>
            <a:r>
              <a:rPr lang="en-GB" dirty="0"/>
              <a:t> to make for a safe environment to share your thoughts before answering this question….</a:t>
            </a:r>
            <a:br>
              <a:rPr lang="en-GB" dirty="0"/>
            </a:br>
            <a:br>
              <a:rPr lang="en-GB" dirty="0"/>
            </a:br>
            <a:r>
              <a:rPr lang="en-GB" dirty="0"/>
              <a:t>You might use this slide as an opportunities to tackle some of our assumptions around 'what might a disabled person look like?' to reflect on whether people's first thoughts are those with a physical disability, e.g. a wheelchair user or someone whose disability is visible, like Down's Syndrome or someone with a visual impairment who is using a guide dog or stick.</a:t>
            </a:r>
          </a:p>
        </p:txBody>
      </p:sp>
      <p:sp>
        <p:nvSpPr>
          <p:cNvPr id="4" name="Slide Number Placeholder 3"/>
          <p:cNvSpPr>
            <a:spLocks noGrp="1"/>
          </p:cNvSpPr>
          <p:nvPr>
            <p:ph type="sldNum" sz="quarter" idx="5"/>
          </p:nvPr>
        </p:nvSpPr>
        <p:spPr/>
        <p:txBody>
          <a:bodyPr/>
          <a:lstStyle/>
          <a:p>
            <a:fld id="{8600119C-F726-4D81-AE41-6235BC216167}" type="slidenum">
              <a:rPr lang="en-GB" smtClean="0"/>
              <a:t>2</a:t>
            </a:fld>
            <a:endParaRPr lang="en-GB"/>
          </a:p>
        </p:txBody>
      </p:sp>
    </p:spTree>
    <p:extLst>
      <p:ext uri="{BB962C8B-B14F-4D97-AF65-F5344CB8AC3E}">
        <p14:creationId xmlns:p14="http://schemas.microsoft.com/office/powerpoint/2010/main" val="3461047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ideas for the words used on the right hand of the slide came from young people who took part in the project.</a:t>
            </a:r>
          </a:p>
          <a:p>
            <a:endParaRPr lang="en-GB" dirty="0"/>
          </a:p>
        </p:txBody>
      </p:sp>
      <p:sp>
        <p:nvSpPr>
          <p:cNvPr id="4" name="Slide Number Placeholder 3"/>
          <p:cNvSpPr>
            <a:spLocks noGrp="1"/>
          </p:cNvSpPr>
          <p:nvPr>
            <p:ph type="sldNum" sz="quarter" idx="5"/>
          </p:nvPr>
        </p:nvSpPr>
        <p:spPr/>
        <p:txBody>
          <a:bodyPr/>
          <a:lstStyle/>
          <a:p>
            <a:fld id="{8600119C-F726-4D81-AE41-6235BC216167}" type="slidenum">
              <a:rPr lang="en-GB" smtClean="0"/>
              <a:t>26</a:t>
            </a:fld>
            <a:endParaRPr lang="en-GB"/>
          </a:p>
        </p:txBody>
      </p:sp>
    </p:spTree>
    <p:extLst>
      <p:ext uri="{BB962C8B-B14F-4D97-AF65-F5344CB8AC3E}">
        <p14:creationId xmlns:p14="http://schemas.microsoft.com/office/powerpoint/2010/main" val="2043922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ptos Display" panose="020B0004020202020204" pitchFamily="34" charset="0"/>
              </a:rPr>
              <a:t>These ideas are from children and young people in different schools in Leeds</a:t>
            </a:r>
            <a:endParaRPr lang="en-GB" dirty="0"/>
          </a:p>
        </p:txBody>
      </p:sp>
      <p:sp>
        <p:nvSpPr>
          <p:cNvPr id="4" name="Slide Number Placeholder 3"/>
          <p:cNvSpPr>
            <a:spLocks noGrp="1"/>
          </p:cNvSpPr>
          <p:nvPr>
            <p:ph type="sldNum" sz="quarter" idx="5"/>
          </p:nvPr>
        </p:nvSpPr>
        <p:spPr/>
        <p:txBody>
          <a:bodyPr/>
          <a:lstStyle/>
          <a:p>
            <a:fld id="{8600119C-F726-4D81-AE41-6235BC216167}" type="slidenum">
              <a:rPr lang="en-GB" smtClean="0"/>
              <a:t>27</a:t>
            </a:fld>
            <a:endParaRPr lang="en-GB"/>
          </a:p>
        </p:txBody>
      </p:sp>
    </p:spTree>
    <p:extLst>
      <p:ext uri="{BB962C8B-B14F-4D97-AF65-F5344CB8AC3E}">
        <p14:creationId xmlns:p14="http://schemas.microsoft.com/office/powerpoint/2010/main" val="3113422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time to reflect on the topics covered. Is there any way we can apply this to the work we do? Are we well-equipped to support people with hidden disabilities? Are front-line staff equipped?</a:t>
            </a:r>
          </a:p>
        </p:txBody>
      </p:sp>
      <p:sp>
        <p:nvSpPr>
          <p:cNvPr id="4" name="Slide Number Placeholder 3"/>
          <p:cNvSpPr>
            <a:spLocks noGrp="1"/>
          </p:cNvSpPr>
          <p:nvPr>
            <p:ph type="sldNum" sz="quarter" idx="5"/>
          </p:nvPr>
        </p:nvSpPr>
        <p:spPr/>
        <p:txBody>
          <a:bodyPr/>
          <a:lstStyle/>
          <a:p>
            <a:fld id="{8600119C-F726-4D81-AE41-6235BC216167}" type="slidenum">
              <a:rPr lang="en-GB" smtClean="0"/>
              <a:t>28</a:t>
            </a:fld>
            <a:endParaRPr lang="en-GB"/>
          </a:p>
        </p:txBody>
      </p:sp>
    </p:spTree>
    <p:extLst>
      <p:ext uri="{BB962C8B-B14F-4D97-AF65-F5344CB8AC3E}">
        <p14:creationId xmlns:p14="http://schemas.microsoft.com/office/powerpoint/2010/main" val="2721832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Raising Awareness of Disability Page can be accessed via the blog website and we also have posters available to order from PHRC.</a:t>
            </a:r>
          </a:p>
          <a:p>
            <a:endParaRPr lang="en-GB" dirty="0"/>
          </a:p>
          <a:p>
            <a:r>
              <a:rPr lang="en-GB" dirty="0"/>
              <a:t>Child Friendly Leeds 12 Wishes: https://wearechildfriendlyleeds.com/child-friendly-leeds-celebrates-10-years/</a:t>
            </a:r>
          </a:p>
          <a:p>
            <a:r>
              <a:rPr lang="en-GB" dirty="0"/>
              <a:t>Child Friendly Leeds Blog: https://wearechildfriendlyleeds.com/</a:t>
            </a:r>
          </a:p>
        </p:txBody>
      </p:sp>
      <p:sp>
        <p:nvSpPr>
          <p:cNvPr id="4" name="Slide Number Placeholder 3"/>
          <p:cNvSpPr>
            <a:spLocks noGrp="1"/>
          </p:cNvSpPr>
          <p:nvPr>
            <p:ph type="sldNum" sz="quarter" idx="5"/>
          </p:nvPr>
        </p:nvSpPr>
        <p:spPr/>
        <p:txBody>
          <a:bodyPr/>
          <a:lstStyle/>
          <a:p>
            <a:fld id="{8600119C-F726-4D81-AE41-6235BC216167}" type="slidenum">
              <a:rPr lang="en-GB" smtClean="0"/>
              <a:t>29</a:t>
            </a:fld>
            <a:endParaRPr lang="en-GB"/>
          </a:p>
        </p:txBody>
      </p:sp>
    </p:spTree>
    <p:extLst>
      <p:ext uri="{BB962C8B-B14F-4D97-AF65-F5344CB8AC3E}">
        <p14:creationId xmlns:p14="http://schemas.microsoft.com/office/powerpoint/2010/main" val="3977461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call to action</a:t>
            </a:r>
          </a:p>
          <a:p>
            <a:endParaRPr lang="en-GB" dirty="0"/>
          </a:p>
          <a:p>
            <a:r>
              <a:rPr lang="en-GB" b="0" i="0" dirty="0">
                <a:solidFill>
                  <a:srgbClr val="8E9DAE"/>
                </a:solidFill>
                <a:effectLst/>
                <a:latin typeface="Open Sans" panose="020B0606030504020204" pitchFamily="34" charset="0"/>
              </a:rPr>
              <a:t>Complete and return the </a:t>
            </a:r>
            <a:r>
              <a:rPr lang="en-GB" b="1" i="0" dirty="0">
                <a:solidFill>
                  <a:srgbClr val="03A9F4"/>
                </a:solidFill>
                <a:effectLst/>
                <a:latin typeface="Open Sans" panose="020B0606030504020204" pitchFamily="34" charset="0"/>
                <a:hlinkClick r:id="rId3"/>
              </a:rPr>
              <a:t>order form</a:t>
            </a:r>
            <a:r>
              <a:rPr lang="en-GB" b="0" i="0" dirty="0">
                <a:solidFill>
                  <a:srgbClr val="8E9DAE"/>
                </a:solidFill>
                <a:effectLst/>
                <a:latin typeface="Open Sans" panose="020B0606030504020204" pitchFamily="34" charset="0"/>
              </a:rPr>
              <a:t> to </a:t>
            </a:r>
            <a:r>
              <a:rPr lang="en-GB" b="0" i="0" dirty="0">
                <a:solidFill>
                  <a:srgbClr val="03A9F4"/>
                </a:solidFill>
                <a:effectLst/>
                <a:latin typeface="Open Sans" panose="020B0606030504020204" pitchFamily="34" charset="0"/>
                <a:hlinkClick r:id="rId4"/>
              </a:rPr>
              <a:t>phrc.forms@leeds.gov.uk</a:t>
            </a:r>
            <a:r>
              <a:rPr lang="en-GB" b="0" i="0" dirty="0">
                <a:solidFill>
                  <a:srgbClr val="8E9DAE"/>
                </a:solidFill>
                <a:effectLst/>
                <a:latin typeface="Open Sans" panose="020B0606030504020204" pitchFamily="34" charset="0"/>
              </a:rPr>
              <a:t>, you will need to </a:t>
            </a:r>
            <a:r>
              <a:rPr lang="en-GB" b="1" i="0" dirty="0">
                <a:solidFill>
                  <a:srgbClr val="03A9F4"/>
                </a:solidFill>
                <a:effectLst/>
                <a:latin typeface="Open Sans" panose="020B0606030504020204" pitchFamily="34" charset="0"/>
                <a:hlinkClick r:id="rId5"/>
              </a:rPr>
              <a:t>register here</a:t>
            </a:r>
            <a:r>
              <a:rPr lang="en-GB" b="0" i="0" dirty="0">
                <a:solidFill>
                  <a:srgbClr val="8E9DAE"/>
                </a:solidFill>
                <a:effectLst/>
                <a:latin typeface="Open Sans" panose="020B0606030504020204" pitchFamily="34" charset="0"/>
              </a:rPr>
              <a:t> if you haven’t already ordered resources from the Public Health Resource Centre. </a:t>
            </a:r>
            <a:endParaRPr lang="en-GB" dirty="0"/>
          </a:p>
        </p:txBody>
      </p:sp>
      <p:sp>
        <p:nvSpPr>
          <p:cNvPr id="4" name="Slide Number Placeholder 3"/>
          <p:cNvSpPr>
            <a:spLocks noGrp="1"/>
          </p:cNvSpPr>
          <p:nvPr>
            <p:ph type="sldNum" sz="quarter" idx="5"/>
          </p:nvPr>
        </p:nvSpPr>
        <p:spPr/>
        <p:txBody>
          <a:bodyPr/>
          <a:lstStyle/>
          <a:p>
            <a:fld id="{8600119C-F726-4D81-AE41-6235BC216167}" type="slidenum">
              <a:rPr lang="en-GB" smtClean="0"/>
              <a:t>30</a:t>
            </a:fld>
            <a:endParaRPr lang="en-GB"/>
          </a:p>
        </p:txBody>
      </p:sp>
    </p:spTree>
    <p:extLst>
      <p:ext uri="{BB962C8B-B14F-4D97-AF65-F5344CB8AC3E}">
        <p14:creationId xmlns:p14="http://schemas.microsoft.com/office/powerpoint/2010/main" val="57202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people all have hidden disabilities like diabetes and Chron's. These people might have symptoms that can impact their life, but they don't look physically disabled.</a:t>
            </a:r>
          </a:p>
          <a:p>
            <a:endParaRPr lang="en-GB" dirty="0"/>
          </a:p>
          <a:p>
            <a:r>
              <a:rPr lang="en-GB" dirty="0"/>
              <a:t>For example, someone with diabetes might have to be very careful about their diet, so they might not be able to share food in class and would have to take extra care on a school trip, to make sure they have the right medical equipment. Though they may not 'look' disabled, they are facing extra barriers in life.</a:t>
            </a:r>
          </a:p>
        </p:txBody>
      </p:sp>
      <p:sp>
        <p:nvSpPr>
          <p:cNvPr id="4" name="Slide Number Placeholder 3"/>
          <p:cNvSpPr>
            <a:spLocks noGrp="1"/>
          </p:cNvSpPr>
          <p:nvPr>
            <p:ph type="sldNum" sz="quarter" idx="5"/>
          </p:nvPr>
        </p:nvSpPr>
        <p:spPr/>
        <p:txBody>
          <a:bodyPr/>
          <a:lstStyle/>
          <a:p>
            <a:fld id="{8600119C-F726-4D81-AE41-6235BC216167}" type="slidenum">
              <a:rPr lang="en-GB" smtClean="0"/>
              <a:t>3</a:t>
            </a:fld>
            <a:endParaRPr lang="en-GB"/>
          </a:p>
        </p:txBody>
      </p:sp>
    </p:spTree>
    <p:extLst>
      <p:ext uri="{BB962C8B-B14F-4D97-AF65-F5344CB8AC3E}">
        <p14:creationId xmlns:p14="http://schemas.microsoft.com/office/powerpoint/2010/main" val="1600407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introduces the context of this project by Child Friendly Leeds and Leeds Youth Voice teams in the council, and the Merrion Centre and Town Centre Securities. The next few slides explain each part…</a:t>
            </a:r>
          </a:p>
          <a:p>
            <a:endParaRPr lang="en-GB" dirty="0"/>
          </a:p>
          <a:p>
            <a:r>
              <a:rPr lang="en-GB" dirty="0"/>
              <a:t>Young people in schools created artwork to express how others can be more inclusive towards them. We are going to show this artwork. THEN, using the artwork we are going to try and teach people to more inclusive, in the way that young people want!</a:t>
            </a:r>
          </a:p>
        </p:txBody>
      </p:sp>
      <p:sp>
        <p:nvSpPr>
          <p:cNvPr id="4" name="Slide Number Placeholder 3"/>
          <p:cNvSpPr>
            <a:spLocks noGrp="1"/>
          </p:cNvSpPr>
          <p:nvPr>
            <p:ph type="sldNum" sz="quarter" idx="5"/>
          </p:nvPr>
        </p:nvSpPr>
        <p:spPr/>
        <p:txBody>
          <a:bodyPr/>
          <a:lstStyle/>
          <a:p>
            <a:fld id="{8600119C-F726-4D81-AE41-6235BC216167}" type="slidenum">
              <a:rPr lang="en-GB" smtClean="0"/>
              <a:t>5</a:t>
            </a:fld>
            <a:endParaRPr lang="en-GB"/>
          </a:p>
        </p:txBody>
      </p:sp>
    </p:spTree>
    <p:extLst>
      <p:ext uri="{BB962C8B-B14F-4D97-AF65-F5344CB8AC3E}">
        <p14:creationId xmlns:p14="http://schemas.microsoft.com/office/powerpoint/2010/main" val="2176464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first part of the project is the aim for Leeds to be a more inclusive city. This ties in with Wish 12 of the Child Friendly Leeds 12 wishes.</a:t>
            </a:r>
            <a:br>
              <a:rPr lang="en-GB" dirty="0"/>
            </a:br>
            <a:br>
              <a:rPr lang="en-GB" dirty="0"/>
            </a:br>
            <a:r>
              <a:rPr lang="en-GB" dirty="0"/>
              <a:t>The 12 wishes, that the Child Friendly Leeds team work on, have come from the voices and ideas of 80,000 children and young people. To find out more visit: </a:t>
            </a:r>
            <a:r>
              <a:rPr lang="en-GB" dirty="0">
                <a:hlinkClick r:id="rId3"/>
              </a:rPr>
              <a:t>Child Friendly Leeds 12 Wishes (wearechildfriendlyleeds.com)</a:t>
            </a:r>
            <a:endParaRPr lang="en-GB" dirty="0"/>
          </a:p>
        </p:txBody>
      </p:sp>
      <p:sp>
        <p:nvSpPr>
          <p:cNvPr id="4" name="Slide Number Placeholder 3"/>
          <p:cNvSpPr>
            <a:spLocks noGrp="1"/>
          </p:cNvSpPr>
          <p:nvPr>
            <p:ph type="sldNum" sz="quarter" idx="5"/>
          </p:nvPr>
        </p:nvSpPr>
        <p:spPr/>
        <p:txBody>
          <a:bodyPr/>
          <a:lstStyle/>
          <a:p>
            <a:fld id="{8600119C-F726-4D81-AE41-6235BC216167}" type="slidenum">
              <a:rPr lang="en-GB" smtClean="0"/>
              <a:t>6</a:t>
            </a:fld>
            <a:endParaRPr lang="en-GB"/>
          </a:p>
        </p:txBody>
      </p:sp>
    </p:spTree>
    <p:extLst>
      <p:ext uri="{BB962C8B-B14F-4D97-AF65-F5344CB8AC3E}">
        <p14:creationId xmlns:p14="http://schemas.microsoft.com/office/powerpoint/2010/main" val="1776957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00119C-F726-4D81-AE41-6235BC216167}" type="slidenum">
              <a:rPr lang="en-GB" smtClean="0"/>
              <a:t>10</a:t>
            </a:fld>
            <a:endParaRPr lang="en-GB"/>
          </a:p>
        </p:txBody>
      </p:sp>
    </p:spTree>
    <p:extLst>
      <p:ext uri="{BB962C8B-B14F-4D97-AF65-F5344CB8AC3E}">
        <p14:creationId xmlns:p14="http://schemas.microsoft.com/office/powerpoint/2010/main" val="2170248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"Attention seeker" "Why can't you do that?" "Cry baby" "try harder" "Drama queen" "so fake"</a:t>
            </a:r>
          </a:p>
        </p:txBody>
      </p:sp>
      <p:sp>
        <p:nvSpPr>
          <p:cNvPr id="4" name="Slide Number Placeholder 3"/>
          <p:cNvSpPr>
            <a:spLocks noGrp="1"/>
          </p:cNvSpPr>
          <p:nvPr>
            <p:ph type="sldNum" sz="quarter" idx="5"/>
          </p:nvPr>
        </p:nvSpPr>
        <p:spPr/>
        <p:txBody>
          <a:bodyPr/>
          <a:lstStyle/>
          <a:p>
            <a:fld id="{8600119C-F726-4D81-AE41-6235BC216167}" type="slidenum">
              <a:rPr lang="en-GB" smtClean="0"/>
              <a:t>11</a:t>
            </a:fld>
            <a:endParaRPr lang="en-GB"/>
          </a:p>
        </p:txBody>
      </p:sp>
    </p:spTree>
    <p:extLst>
      <p:ext uri="{BB962C8B-B14F-4D97-AF65-F5344CB8AC3E}">
        <p14:creationId xmlns:p14="http://schemas.microsoft.com/office/powerpoint/2010/main" val="468638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00119C-F726-4D81-AE41-6235BC216167}" type="slidenum">
              <a:rPr lang="en-GB" smtClean="0"/>
              <a:t>12</a:t>
            </a:fld>
            <a:endParaRPr lang="en-GB"/>
          </a:p>
        </p:txBody>
      </p:sp>
    </p:spTree>
    <p:extLst>
      <p:ext uri="{BB962C8B-B14F-4D97-AF65-F5344CB8AC3E}">
        <p14:creationId xmlns:p14="http://schemas.microsoft.com/office/powerpoint/2010/main" val="3518025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min video of the poems with the young people who wrote them reading them aloud.</a:t>
            </a:r>
          </a:p>
        </p:txBody>
      </p:sp>
      <p:sp>
        <p:nvSpPr>
          <p:cNvPr id="4" name="Slide Number Placeholder 3"/>
          <p:cNvSpPr>
            <a:spLocks noGrp="1"/>
          </p:cNvSpPr>
          <p:nvPr>
            <p:ph type="sldNum" sz="quarter" idx="5"/>
          </p:nvPr>
        </p:nvSpPr>
        <p:spPr/>
        <p:txBody>
          <a:bodyPr/>
          <a:lstStyle/>
          <a:p>
            <a:fld id="{8600119C-F726-4D81-AE41-6235BC216167}" type="slidenum">
              <a:rPr lang="en-GB" smtClean="0"/>
              <a:t>14</a:t>
            </a:fld>
            <a:endParaRPr lang="en-GB"/>
          </a:p>
        </p:txBody>
      </p:sp>
    </p:spTree>
    <p:extLst>
      <p:ext uri="{BB962C8B-B14F-4D97-AF65-F5344CB8AC3E}">
        <p14:creationId xmlns:p14="http://schemas.microsoft.com/office/powerpoint/2010/main" val="912763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92473-645F-FA86-C8E8-EF546A5DA1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9989038-273C-1D64-BF5A-088A5AC625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B1E65A1-DE17-6B9D-8117-CD3A285AA7C8}"/>
              </a:ext>
            </a:extLst>
          </p:cNvPr>
          <p:cNvSpPr>
            <a:spLocks noGrp="1"/>
          </p:cNvSpPr>
          <p:nvPr>
            <p:ph type="dt" sz="half" idx="10"/>
          </p:nvPr>
        </p:nvSpPr>
        <p:spPr/>
        <p:txBody>
          <a:bodyPr/>
          <a:lstStyle/>
          <a:p>
            <a:fld id="{4F211C21-0B46-40E6-AF7A-7455B37F78A6}" type="datetimeFigureOut">
              <a:rPr lang="en-GB" smtClean="0"/>
              <a:t>03/09/2024</a:t>
            </a:fld>
            <a:endParaRPr lang="en-GB"/>
          </a:p>
        </p:txBody>
      </p:sp>
      <p:sp>
        <p:nvSpPr>
          <p:cNvPr id="5" name="Footer Placeholder 4">
            <a:extLst>
              <a:ext uri="{FF2B5EF4-FFF2-40B4-BE49-F238E27FC236}">
                <a16:creationId xmlns:a16="http://schemas.microsoft.com/office/drawing/2014/main" id="{C72F4E95-632E-9466-5C2C-F347924A81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07B95D-9528-3F2E-6C97-C5000608BF92}"/>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311446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FB4B8-D54B-97B8-7F6F-25932EC806F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F9A36B-E3DD-6D5D-45D5-8A2FAFE532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468488-0453-1140-EA27-0A7504EA1424}"/>
              </a:ext>
            </a:extLst>
          </p:cNvPr>
          <p:cNvSpPr>
            <a:spLocks noGrp="1"/>
          </p:cNvSpPr>
          <p:nvPr>
            <p:ph type="dt" sz="half" idx="10"/>
          </p:nvPr>
        </p:nvSpPr>
        <p:spPr/>
        <p:txBody>
          <a:bodyPr/>
          <a:lstStyle/>
          <a:p>
            <a:fld id="{4F211C21-0B46-40E6-AF7A-7455B37F78A6}" type="datetimeFigureOut">
              <a:rPr lang="en-GB" smtClean="0"/>
              <a:t>03/09/2024</a:t>
            </a:fld>
            <a:endParaRPr lang="en-GB"/>
          </a:p>
        </p:txBody>
      </p:sp>
      <p:sp>
        <p:nvSpPr>
          <p:cNvPr id="5" name="Footer Placeholder 4">
            <a:extLst>
              <a:ext uri="{FF2B5EF4-FFF2-40B4-BE49-F238E27FC236}">
                <a16:creationId xmlns:a16="http://schemas.microsoft.com/office/drawing/2014/main" id="{09309CE3-7275-0BEA-8842-21BF8236BD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2B3C56-89DC-13EB-EE76-4C071D5E07A4}"/>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111293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E595C6-BFDF-478D-5896-7ED8D67DEB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7AE1295-65D0-024F-911F-4DE1B7357C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B776A2-31EC-4589-3B2C-E25E4B01D9A2}"/>
              </a:ext>
            </a:extLst>
          </p:cNvPr>
          <p:cNvSpPr>
            <a:spLocks noGrp="1"/>
          </p:cNvSpPr>
          <p:nvPr>
            <p:ph type="dt" sz="half" idx="10"/>
          </p:nvPr>
        </p:nvSpPr>
        <p:spPr/>
        <p:txBody>
          <a:bodyPr/>
          <a:lstStyle/>
          <a:p>
            <a:fld id="{4F211C21-0B46-40E6-AF7A-7455B37F78A6}" type="datetimeFigureOut">
              <a:rPr lang="en-GB" smtClean="0"/>
              <a:t>03/09/2024</a:t>
            </a:fld>
            <a:endParaRPr lang="en-GB"/>
          </a:p>
        </p:txBody>
      </p:sp>
      <p:sp>
        <p:nvSpPr>
          <p:cNvPr id="5" name="Footer Placeholder 4">
            <a:extLst>
              <a:ext uri="{FF2B5EF4-FFF2-40B4-BE49-F238E27FC236}">
                <a16:creationId xmlns:a16="http://schemas.microsoft.com/office/drawing/2014/main" id="{66036993-14E7-3A7A-F098-A0CFEAB34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BD3EAB-04EF-9C69-46B8-14640E27894C}"/>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2634949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C1C6D-4310-B4AC-0F9F-D6FE3150E0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9D0720-3918-ACE1-6E42-787E2F0900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14BEA-51AF-9BDF-61FE-A162823F2699}"/>
              </a:ext>
            </a:extLst>
          </p:cNvPr>
          <p:cNvSpPr>
            <a:spLocks noGrp="1"/>
          </p:cNvSpPr>
          <p:nvPr>
            <p:ph type="dt" sz="half" idx="10"/>
          </p:nvPr>
        </p:nvSpPr>
        <p:spPr/>
        <p:txBody>
          <a:bodyPr/>
          <a:lstStyle/>
          <a:p>
            <a:fld id="{4F211C21-0B46-40E6-AF7A-7455B37F78A6}" type="datetimeFigureOut">
              <a:rPr lang="en-GB" smtClean="0"/>
              <a:t>03/09/2024</a:t>
            </a:fld>
            <a:endParaRPr lang="en-GB"/>
          </a:p>
        </p:txBody>
      </p:sp>
      <p:sp>
        <p:nvSpPr>
          <p:cNvPr id="5" name="Footer Placeholder 4">
            <a:extLst>
              <a:ext uri="{FF2B5EF4-FFF2-40B4-BE49-F238E27FC236}">
                <a16:creationId xmlns:a16="http://schemas.microsoft.com/office/drawing/2014/main" id="{51D7E8E3-29A6-C315-D3ED-873E4E4B9C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DFEAD6-023F-C8F9-7F8E-1C94EE4F1E08}"/>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4179578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ECC2-96B2-337D-DA4C-944ECBD13C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2E870D5-641C-203B-A53D-7D55B326A5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2E0E9C-A027-98D5-72EA-BAAF9B487C34}"/>
              </a:ext>
            </a:extLst>
          </p:cNvPr>
          <p:cNvSpPr>
            <a:spLocks noGrp="1"/>
          </p:cNvSpPr>
          <p:nvPr>
            <p:ph type="dt" sz="half" idx="10"/>
          </p:nvPr>
        </p:nvSpPr>
        <p:spPr/>
        <p:txBody>
          <a:bodyPr/>
          <a:lstStyle/>
          <a:p>
            <a:fld id="{4F211C21-0B46-40E6-AF7A-7455B37F78A6}" type="datetimeFigureOut">
              <a:rPr lang="en-GB" smtClean="0"/>
              <a:t>03/09/2024</a:t>
            </a:fld>
            <a:endParaRPr lang="en-GB"/>
          </a:p>
        </p:txBody>
      </p:sp>
      <p:sp>
        <p:nvSpPr>
          <p:cNvPr id="5" name="Footer Placeholder 4">
            <a:extLst>
              <a:ext uri="{FF2B5EF4-FFF2-40B4-BE49-F238E27FC236}">
                <a16:creationId xmlns:a16="http://schemas.microsoft.com/office/drawing/2014/main" id="{CF73D58F-2A2B-9F05-16F7-7CF3117B48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2CFD49-4303-3838-3462-1C759DBE7D4C}"/>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2381362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68B8C-61BA-050E-BA91-B8ACA27FC2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558DA4-9D72-B934-F8CB-732D560987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7B62EE-3E8C-A8CC-0D22-F05C4F5AEE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48521FF-3427-EE01-A2E1-CC4EA4CF55A6}"/>
              </a:ext>
            </a:extLst>
          </p:cNvPr>
          <p:cNvSpPr>
            <a:spLocks noGrp="1"/>
          </p:cNvSpPr>
          <p:nvPr>
            <p:ph type="dt" sz="half" idx="10"/>
          </p:nvPr>
        </p:nvSpPr>
        <p:spPr/>
        <p:txBody>
          <a:bodyPr/>
          <a:lstStyle/>
          <a:p>
            <a:fld id="{4F211C21-0B46-40E6-AF7A-7455B37F78A6}" type="datetimeFigureOut">
              <a:rPr lang="en-GB" smtClean="0"/>
              <a:t>03/09/2024</a:t>
            </a:fld>
            <a:endParaRPr lang="en-GB"/>
          </a:p>
        </p:txBody>
      </p:sp>
      <p:sp>
        <p:nvSpPr>
          <p:cNvPr id="6" name="Footer Placeholder 5">
            <a:extLst>
              <a:ext uri="{FF2B5EF4-FFF2-40B4-BE49-F238E27FC236}">
                <a16:creationId xmlns:a16="http://schemas.microsoft.com/office/drawing/2014/main" id="{A99E9DD9-0A88-F0DC-7F5A-A58535ADA3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65EBDB-8C4A-5CD4-F808-57DAEC1947A0}"/>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3890641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D8EB-FE89-7157-A683-6DF244DDA3B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B7729A-2F29-2A48-BBDE-C1641033C8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76D87E-98F3-2DB8-A033-5E2647B0D6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CA2911-656A-9131-8FE3-29FB53C091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0A3C2B-E635-E1EA-9268-EF18197AEB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D90B394-AB0F-8CC2-9BED-A44C5859BD6E}"/>
              </a:ext>
            </a:extLst>
          </p:cNvPr>
          <p:cNvSpPr>
            <a:spLocks noGrp="1"/>
          </p:cNvSpPr>
          <p:nvPr>
            <p:ph type="dt" sz="half" idx="10"/>
          </p:nvPr>
        </p:nvSpPr>
        <p:spPr/>
        <p:txBody>
          <a:bodyPr/>
          <a:lstStyle/>
          <a:p>
            <a:fld id="{4F211C21-0B46-40E6-AF7A-7455B37F78A6}" type="datetimeFigureOut">
              <a:rPr lang="en-GB" smtClean="0"/>
              <a:t>03/09/2024</a:t>
            </a:fld>
            <a:endParaRPr lang="en-GB"/>
          </a:p>
        </p:txBody>
      </p:sp>
      <p:sp>
        <p:nvSpPr>
          <p:cNvPr id="8" name="Footer Placeholder 7">
            <a:extLst>
              <a:ext uri="{FF2B5EF4-FFF2-40B4-BE49-F238E27FC236}">
                <a16:creationId xmlns:a16="http://schemas.microsoft.com/office/drawing/2014/main" id="{7A17EF4A-A2CD-0A94-014F-EB0F00A23A4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C5A631-7F1E-461A-054E-07995D029981}"/>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3540903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C2478-5AE1-3002-60B7-1A386B69A72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10BDA5-5F4D-2D97-F69E-72D8BE1A4117}"/>
              </a:ext>
            </a:extLst>
          </p:cNvPr>
          <p:cNvSpPr>
            <a:spLocks noGrp="1"/>
          </p:cNvSpPr>
          <p:nvPr>
            <p:ph type="dt" sz="half" idx="10"/>
          </p:nvPr>
        </p:nvSpPr>
        <p:spPr/>
        <p:txBody>
          <a:bodyPr/>
          <a:lstStyle/>
          <a:p>
            <a:fld id="{4F211C21-0B46-40E6-AF7A-7455B37F78A6}" type="datetimeFigureOut">
              <a:rPr lang="en-GB" smtClean="0"/>
              <a:t>03/09/2024</a:t>
            </a:fld>
            <a:endParaRPr lang="en-GB"/>
          </a:p>
        </p:txBody>
      </p:sp>
      <p:sp>
        <p:nvSpPr>
          <p:cNvPr id="4" name="Footer Placeholder 3">
            <a:extLst>
              <a:ext uri="{FF2B5EF4-FFF2-40B4-BE49-F238E27FC236}">
                <a16:creationId xmlns:a16="http://schemas.microsoft.com/office/drawing/2014/main" id="{4D0A5023-25CB-0B22-D8ED-25F5A85B1F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A9D0A9F-57FF-F191-D701-7E6A9DCA619A}"/>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2441477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63F597-DE9B-5A0E-FF90-FC6E850D79C5}"/>
              </a:ext>
            </a:extLst>
          </p:cNvPr>
          <p:cNvSpPr>
            <a:spLocks noGrp="1"/>
          </p:cNvSpPr>
          <p:nvPr>
            <p:ph type="dt" sz="half" idx="10"/>
          </p:nvPr>
        </p:nvSpPr>
        <p:spPr/>
        <p:txBody>
          <a:bodyPr/>
          <a:lstStyle/>
          <a:p>
            <a:fld id="{4F211C21-0B46-40E6-AF7A-7455B37F78A6}" type="datetimeFigureOut">
              <a:rPr lang="en-GB" smtClean="0"/>
              <a:t>03/09/2024</a:t>
            </a:fld>
            <a:endParaRPr lang="en-GB"/>
          </a:p>
        </p:txBody>
      </p:sp>
      <p:sp>
        <p:nvSpPr>
          <p:cNvPr id="3" name="Footer Placeholder 2">
            <a:extLst>
              <a:ext uri="{FF2B5EF4-FFF2-40B4-BE49-F238E27FC236}">
                <a16:creationId xmlns:a16="http://schemas.microsoft.com/office/drawing/2014/main" id="{97BE2565-84D7-78BC-77E9-67F47E5092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4B531D-017D-C41D-7B9A-CE06069DDDA0}"/>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1625175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C494-191C-332A-AA9C-10A7ABC2D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6B6CDE-91A8-B325-5782-3C38BF2A39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D9165F2-6A22-7E9B-5281-392F496C1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41250D-B5AD-4D56-9866-514649FD7C6D}"/>
              </a:ext>
            </a:extLst>
          </p:cNvPr>
          <p:cNvSpPr>
            <a:spLocks noGrp="1"/>
          </p:cNvSpPr>
          <p:nvPr>
            <p:ph type="dt" sz="half" idx="10"/>
          </p:nvPr>
        </p:nvSpPr>
        <p:spPr/>
        <p:txBody>
          <a:bodyPr/>
          <a:lstStyle/>
          <a:p>
            <a:fld id="{4F211C21-0B46-40E6-AF7A-7455B37F78A6}" type="datetimeFigureOut">
              <a:rPr lang="en-GB" smtClean="0"/>
              <a:t>03/09/2024</a:t>
            </a:fld>
            <a:endParaRPr lang="en-GB"/>
          </a:p>
        </p:txBody>
      </p:sp>
      <p:sp>
        <p:nvSpPr>
          <p:cNvPr id="6" name="Footer Placeholder 5">
            <a:extLst>
              <a:ext uri="{FF2B5EF4-FFF2-40B4-BE49-F238E27FC236}">
                <a16:creationId xmlns:a16="http://schemas.microsoft.com/office/drawing/2014/main" id="{16C3CCC2-72F0-4711-6FB8-30129AE1E6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FD1447-8FFB-34A7-6803-70E0BA1BCBE2}"/>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676171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A9DEA-9B6A-4440-5D31-1E88FF29FD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6F17E-3E1A-6B3D-C392-4C905565B0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F0E16C-34EF-6A0B-B64D-8550804DC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869447-96F7-3289-7B8B-57D5753C51D1}"/>
              </a:ext>
            </a:extLst>
          </p:cNvPr>
          <p:cNvSpPr>
            <a:spLocks noGrp="1"/>
          </p:cNvSpPr>
          <p:nvPr>
            <p:ph type="dt" sz="half" idx="10"/>
          </p:nvPr>
        </p:nvSpPr>
        <p:spPr/>
        <p:txBody>
          <a:bodyPr/>
          <a:lstStyle/>
          <a:p>
            <a:fld id="{4F211C21-0B46-40E6-AF7A-7455B37F78A6}" type="datetimeFigureOut">
              <a:rPr lang="en-GB" smtClean="0"/>
              <a:t>03/09/2024</a:t>
            </a:fld>
            <a:endParaRPr lang="en-GB"/>
          </a:p>
        </p:txBody>
      </p:sp>
      <p:sp>
        <p:nvSpPr>
          <p:cNvPr id="6" name="Footer Placeholder 5">
            <a:extLst>
              <a:ext uri="{FF2B5EF4-FFF2-40B4-BE49-F238E27FC236}">
                <a16:creationId xmlns:a16="http://schemas.microsoft.com/office/drawing/2014/main" id="{14BFA4DA-B0B8-B0B8-E5F0-15680FA3C4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588383-FE9B-4628-1D30-3A59FD98F13A}"/>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130875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71FDB3-0A03-28AD-8A2C-49BCD230E8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EACB6D-AE85-F227-A79E-1BA6DBD74E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5E157E-ABF4-55B8-3796-B2F49D394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11C21-0B46-40E6-AF7A-7455B37F78A6}" type="datetimeFigureOut">
              <a:rPr lang="en-GB" smtClean="0"/>
              <a:t>03/09/2024</a:t>
            </a:fld>
            <a:endParaRPr lang="en-GB"/>
          </a:p>
        </p:txBody>
      </p:sp>
      <p:sp>
        <p:nvSpPr>
          <p:cNvPr id="5" name="Footer Placeholder 4">
            <a:extLst>
              <a:ext uri="{FF2B5EF4-FFF2-40B4-BE49-F238E27FC236}">
                <a16:creationId xmlns:a16="http://schemas.microsoft.com/office/drawing/2014/main" id="{C8C20911-7439-76C1-5F5A-00F1EECEEF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6F160DA-7FF2-F886-CFD1-2C8E722B09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CFA6E-A9CF-462F-A259-D09BEDFD6E6E}" type="slidenum">
              <a:rPr lang="en-GB" smtClean="0"/>
              <a:t>‹#›</a:t>
            </a:fld>
            <a:endParaRPr lang="en-GB"/>
          </a:p>
        </p:txBody>
      </p:sp>
    </p:spTree>
    <p:extLst>
      <p:ext uri="{BB962C8B-B14F-4D97-AF65-F5344CB8AC3E}">
        <p14:creationId xmlns:p14="http://schemas.microsoft.com/office/powerpoint/2010/main" val="1600987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1.wdp"/></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6.png"/><Relationship Id="rId17" Type="http://schemas.microsoft.com/office/2007/relationships/hdphoto" Target="../media/hdphoto8.wdp"/><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4.wdp"/><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6.png"/><Relationship Id="rId18" Type="http://schemas.microsoft.com/office/2007/relationships/hdphoto" Target="../media/hdphoto8.wdp"/><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5.wdp"/><Relationship Id="rId17" Type="http://schemas.openxmlformats.org/officeDocument/2006/relationships/image" Target="../media/image18.png"/><Relationship Id="rId2" Type="http://schemas.openxmlformats.org/officeDocument/2006/relationships/notesSlide" Target="../notesSlides/notesSlide10.xml"/><Relationship Id="rId16"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4.png"/><Relationship Id="rId1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6.png"/><Relationship Id="rId18" Type="http://schemas.microsoft.com/office/2007/relationships/hdphoto" Target="../media/hdphoto8.wdp"/><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5.wdp"/><Relationship Id="rId17" Type="http://schemas.openxmlformats.org/officeDocument/2006/relationships/image" Target="../media/image18.png"/><Relationship Id="rId2" Type="http://schemas.openxmlformats.org/officeDocument/2006/relationships/notesSlide" Target="../notesSlides/notesSlide11.xml"/><Relationship Id="rId16"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4.png"/><Relationship Id="rId1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6.png"/><Relationship Id="rId18" Type="http://schemas.microsoft.com/office/2007/relationships/hdphoto" Target="../media/hdphoto8.wdp"/><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5.wdp"/><Relationship Id="rId17" Type="http://schemas.openxmlformats.org/officeDocument/2006/relationships/image" Target="../media/image18.png"/><Relationship Id="rId2" Type="http://schemas.openxmlformats.org/officeDocument/2006/relationships/notesSlide" Target="../notesSlides/notesSlide16.xml"/><Relationship Id="rId16"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4.png"/><Relationship Id="rId1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6.png"/><Relationship Id="rId18" Type="http://schemas.microsoft.com/office/2007/relationships/hdphoto" Target="../media/hdphoto8.wdp"/><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5.wdp"/><Relationship Id="rId17" Type="http://schemas.openxmlformats.org/officeDocument/2006/relationships/image" Target="../media/image18.png"/><Relationship Id="rId2" Type="http://schemas.openxmlformats.org/officeDocument/2006/relationships/notesSlide" Target="../notesSlides/notesSlide22.xml"/><Relationship Id="rId16"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4.png"/><Relationship Id="rId14" Type="http://schemas.microsoft.com/office/2007/relationships/hdphoto" Target="../media/hdphoto6.wdp"/></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6.png"/><Relationship Id="rId18" Type="http://schemas.microsoft.com/office/2007/relationships/hdphoto" Target="../media/hdphoto8.wdp"/><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5.wdp"/><Relationship Id="rId17" Type="http://schemas.openxmlformats.org/officeDocument/2006/relationships/image" Target="../media/image18.png"/><Relationship Id="rId2" Type="http://schemas.openxmlformats.org/officeDocument/2006/relationships/notesSlide" Target="../notesSlides/notesSlide23.xml"/><Relationship Id="rId16"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microsoft.com/office/2007/relationships/hdphoto" Target="../media/hdphoto4.wdp"/><Relationship Id="rId19" Type="http://schemas.openxmlformats.org/officeDocument/2006/relationships/image" Target="../media/image1.png"/><Relationship Id="rId4" Type="http://schemas.microsoft.com/office/2007/relationships/hdphoto" Target="../media/hdphoto1.wdp"/><Relationship Id="rId9" Type="http://schemas.openxmlformats.org/officeDocument/2006/relationships/image" Target="../media/image14.png"/><Relationship Id="rId1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png"/><Relationship Id="rId12" Type="http://schemas.microsoft.com/office/2007/relationships/hdphoto" Target="../media/hdphoto6.wdp"/><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image" Target="../media/image32.png"/><Relationship Id="rId4" Type="http://schemas.microsoft.com/office/2007/relationships/hdphoto" Target="../media/hdphoto2.wdp"/><Relationship Id="rId9" Type="http://schemas.openxmlformats.org/officeDocument/2006/relationships/image" Target="../media/image31.png"/><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6.png"/><Relationship Id="rId17" Type="http://schemas.microsoft.com/office/2007/relationships/hdphoto" Target="../media/hdphoto8.wdp"/><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4.wdp"/><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6.png"/><Relationship Id="rId17" Type="http://schemas.microsoft.com/office/2007/relationships/hdphoto" Target="../media/hdphoto8.wdp"/><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4.wdp"/><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8F3E"/>
        </a:solidFill>
        <a:effectLst/>
      </p:bgPr>
    </p:bg>
    <p:spTree>
      <p:nvGrpSpPr>
        <p:cNvPr id="1" name=""/>
        <p:cNvGrpSpPr/>
        <p:nvPr/>
      </p:nvGrpSpPr>
      <p:grpSpPr>
        <a:xfrm>
          <a:off x="0" y="0"/>
          <a:ext cx="0" cy="0"/>
          <a:chOff x="0" y="0"/>
          <a:chExt cx="0" cy="0"/>
        </a:xfrm>
      </p:grpSpPr>
      <p:sp useBgFill="1">
        <p:nvSpPr>
          <p:cNvPr id="8199"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201" name="Rectangle 820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37397"/>
            <a:ext cx="12192000" cy="1720601"/>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0F62D9F-79B6-3EFF-BD52-CC45289749C0}"/>
              </a:ext>
            </a:extLst>
          </p:cNvPr>
          <p:cNvSpPr/>
          <p:nvPr/>
        </p:nvSpPr>
        <p:spPr>
          <a:xfrm>
            <a:off x="-2" y="5901911"/>
            <a:ext cx="12192000" cy="9560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hand with a thumb up&#10;&#10;Description automatically generated">
            <a:extLst>
              <a:ext uri="{FF2B5EF4-FFF2-40B4-BE49-F238E27FC236}">
                <a16:creationId xmlns:a16="http://schemas.microsoft.com/office/drawing/2014/main" id="{3D914CA8-CADB-664B-6579-FAC810F6F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4437" y="5989754"/>
            <a:ext cx="657546" cy="766124"/>
          </a:xfrm>
          <a:prstGeom prst="rect">
            <a:avLst/>
          </a:prstGeom>
        </p:spPr>
      </p:pic>
      <p:pic>
        <p:nvPicPr>
          <p:cNvPr id="4" name="Picture 3" descr="A logo with a black letter in a red circle&#10;&#10;Description automatically generated">
            <a:extLst>
              <a:ext uri="{FF2B5EF4-FFF2-40B4-BE49-F238E27FC236}">
                <a16:creationId xmlns:a16="http://schemas.microsoft.com/office/drawing/2014/main" id="{9D7A73C4-DFF0-4D0A-6E17-40264ED7B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3009" y="6015716"/>
            <a:ext cx="1730107" cy="818534"/>
          </a:xfrm>
          <a:prstGeom prst="rect">
            <a:avLst/>
          </a:prstGeom>
        </p:spPr>
      </p:pic>
      <p:pic>
        <p:nvPicPr>
          <p:cNvPr id="7" name="Picture 6" descr="A logo with blue and white squares&#10;&#10;Description automatically generated">
            <a:extLst>
              <a:ext uri="{FF2B5EF4-FFF2-40B4-BE49-F238E27FC236}">
                <a16:creationId xmlns:a16="http://schemas.microsoft.com/office/drawing/2014/main" id="{5A2976D3-9DE9-65A9-87C5-A4DBFD782B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8195" y="5978929"/>
            <a:ext cx="1730107" cy="865054"/>
          </a:xfrm>
          <a:prstGeom prst="rect">
            <a:avLst/>
          </a:prstGeom>
        </p:spPr>
      </p:pic>
      <p:pic>
        <p:nvPicPr>
          <p:cNvPr id="15" name="Picture 14" descr="A group of butterflies flying in the sky&#10;&#10;Description automatically generated">
            <a:extLst>
              <a:ext uri="{FF2B5EF4-FFF2-40B4-BE49-F238E27FC236}">
                <a16:creationId xmlns:a16="http://schemas.microsoft.com/office/drawing/2014/main" id="{B2397D08-BBF9-340E-B4A0-0F8041F2B9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8995" y="-262026"/>
            <a:ext cx="9323941" cy="6214206"/>
          </a:xfrm>
          <a:prstGeom prst="rect">
            <a:avLst/>
          </a:prstGeom>
        </p:spPr>
      </p:pic>
      <p:pic>
        <p:nvPicPr>
          <p:cNvPr id="3" name="Picture 2" descr="A logo for a local offer&#10;&#10;Description automatically generated">
            <a:extLst>
              <a:ext uri="{FF2B5EF4-FFF2-40B4-BE49-F238E27FC236}">
                <a16:creationId xmlns:a16="http://schemas.microsoft.com/office/drawing/2014/main" id="{A8906692-6381-19CB-5338-99064438D8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0033" y="5991972"/>
            <a:ext cx="1417997" cy="866025"/>
          </a:xfrm>
          <a:prstGeom prst="rect">
            <a:avLst/>
          </a:prstGeom>
        </p:spPr>
      </p:pic>
      <p:pic>
        <p:nvPicPr>
          <p:cNvPr id="8" name="Picture 7" descr="A logo with text and rainbow colors&#10;&#10;Description automatically generated">
            <a:extLst>
              <a:ext uri="{FF2B5EF4-FFF2-40B4-BE49-F238E27FC236}">
                <a16:creationId xmlns:a16="http://schemas.microsoft.com/office/drawing/2014/main" id="{F27B1C88-1F38-3D57-40C0-6A6CEDB8F1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0204" y="6022871"/>
            <a:ext cx="919506" cy="693823"/>
          </a:xfrm>
          <a:prstGeom prst="rect">
            <a:avLst/>
          </a:prstGeom>
        </p:spPr>
      </p:pic>
      <p:pic>
        <p:nvPicPr>
          <p:cNvPr id="6" name="Picture 5" descr="A blue and black logo&#10;&#10;Description automatically generated">
            <a:extLst>
              <a:ext uri="{FF2B5EF4-FFF2-40B4-BE49-F238E27FC236}">
                <a16:creationId xmlns:a16="http://schemas.microsoft.com/office/drawing/2014/main" id="{87FEB5C8-0E7F-7FAB-BFDB-24BA5034FC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27417" y="6250140"/>
            <a:ext cx="1393284" cy="349687"/>
          </a:xfrm>
          <a:prstGeom prst="rect">
            <a:avLst/>
          </a:prstGeom>
        </p:spPr>
      </p:pic>
      <p:pic>
        <p:nvPicPr>
          <p:cNvPr id="14" name="Picture 13" descr="A blue and yellow logo&#10;&#10;Description automatically generated">
            <a:extLst>
              <a:ext uri="{FF2B5EF4-FFF2-40B4-BE49-F238E27FC236}">
                <a16:creationId xmlns:a16="http://schemas.microsoft.com/office/drawing/2014/main" id="{8342F8E6-1AD5-5D17-E66C-BE4EB9FF90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9870" y="6028805"/>
            <a:ext cx="1851078" cy="740431"/>
          </a:xfrm>
          <a:prstGeom prst="rect">
            <a:avLst/>
          </a:prstGeom>
        </p:spPr>
      </p:pic>
    </p:spTree>
    <p:extLst>
      <p:ext uri="{BB962C8B-B14F-4D97-AF65-F5344CB8AC3E}">
        <p14:creationId xmlns:p14="http://schemas.microsoft.com/office/powerpoint/2010/main" val="3355435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AF85F3-9C01-F49F-A920-52766A449E0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rot="16200000">
            <a:off x="2831156" y="-1362141"/>
            <a:ext cx="6755207" cy="9581854"/>
          </a:xfrm>
          <a:prstGeom prst="rect">
            <a:avLst/>
          </a:prstGeom>
        </p:spPr>
      </p:pic>
    </p:spTree>
    <p:extLst>
      <p:ext uri="{BB962C8B-B14F-4D97-AF65-F5344CB8AC3E}">
        <p14:creationId xmlns:p14="http://schemas.microsoft.com/office/powerpoint/2010/main" val="3914121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7CAAAA6-D677-2419-6E42-B6F41223262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rot="16200000">
            <a:off x="2777856" y="-922376"/>
            <a:ext cx="6635522" cy="8702324"/>
          </a:xfrm>
          <a:prstGeom prst="rect">
            <a:avLst/>
          </a:prstGeom>
        </p:spPr>
      </p:pic>
    </p:spTree>
    <p:extLst>
      <p:ext uri="{BB962C8B-B14F-4D97-AF65-F5344CB8AC3E}">
        <p14:creationId xmlns:p14="http://schemas.microsoft.com/office/powerpoint/2010/main" val="630582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rawing of a line of music notes&#10;&#10;Description automatically generated">
            <a:extLst>
              <a:ext uri="{FF2B5EF4-FFF2-40B4-BE49-F238E27FC236}">
                <a16:creationId xmlns:a16="http://schemas.microsoft.com/office/drawing/2014/main" id="{B60D23CD-46F8-484A-F27D-160925FF2E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rot="16200000">
            <a:off x="2767318" y="-1342969"/>
            <a:ext cx="6656598" cy="9543510"/>
          </a:xfrm>
          <a:prstGeom prst="rect">
            <a:avLst/>
          </a:prstGeom>
        </p:spPr>
      </p:pic>
    </p:spTree>
    <p:extLst>
      <p:ext uri="{BB962C8B-B14F-4D97-AF65-F5344CB8AC3E}">
        <p14:creationId xmlns:p14="http://schemas.microsoft.com/office/powerpoint/2010/main" val="2806969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CE128-BED8-3FAE-2833-1F1626A6DDCB}"/>
              </a:ext>
            </a:extLst>
          </p:cNvPr>
          <p:cNvSpPr txBox="1"/>
          <p:nvPr/>
        </p:nvSpPr>
        <p:spPr>
          <a:xfrm>
            <a:off x="2555631" y="1411115"/>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latin typeface="Arial Rounded MT Bold" panose="020F0704030504030204" pitchFamily="34" charset="0"/>
                <a:ea typeface="+mj-ea"/>
                <a:cs typeface="+mj-cs"/>
              </a:rPr>
              <a:t>Some young people wrote poetry…</a:t>
            </a:r>
          </a:p>
        </p:txBody>
      </p:sp>
      <p:sp>
        <p:nvSpPr>
          <p:cNvPr id="3" name="Rectangle 2">
            <a:extLst>
              <a:ext uri="{FF2B5EF4-FFF2-40B4-BE49-F238E27FC236}">
                <a16:creationId xmlns:a16="http://schemas.microsoft.com/office/drawing/2014/main" id="{2E821B0E-457B-0A89-CFCF-B387433AD78F}"/>
              </a:ext>
            </a:extLst>
          </p:cNvPr>
          <p:cNvSpPr/>
          <p:nvPr/>
        </p:nvSpPr>
        <p:spPr>
          <a:xfrm>
            <a:off x="-2" y="5901911"/>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DFBCB6D-4719-4FBE-2F93-AE82CED05B28}"/>
              </a:ext>
            </a:extLst>
          </p:cNvPr>
          <p:cNvSpPr/>
          <p:nvPr/>
        </p:nvSpPr>
        <p:spPr>
          <a:xfrm>
            <a:off x="0" y="0"/>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DE2016A-0C32-B6E6-2352-C6ADAFC8F4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05" b="92348" l="9763" r="93668">
                        <a14:foregroundMark x1="44327" y1="5805" x2="44327" y2="5805"/>
                        <a14:foregroundMark x1="93668" y1="51979" x2="93668" y2="51979"/>
                        <a14:foregroundMark x1="45383" y1="92348" x2="45383" y2="92348"/>
                      </a14:backgroundRemoval>
                    </a14:imgEffect>
                  </a14:imgLayer>
                </a14:imgProps>
              </a:ext>
            </a:extLst>
          </a:blip>
          <a:stretch>
            <a:fillRect/>
          </a:stretch>
        </p:blipFill>
        <p:spPr>
          <a:xfrm>
            <a:off x="134888" y="106699"/>
            <a:ext cx="2420743" cy="2420743"/>
          </a:xfrm>
          <a:prstGeom prst="rect">
            <a:avLst/>
          </a:prstGeom>
        </p:spPr>
      </p:pic>
      <p:pic>
        <p:nvPicPr>
          <p:cNvPr id="10" name="Picture 9">
            <a:extLst>
              <a:ext uri="{FF2B5EF4-FFF2-40B4-BE49-F238E27FC236}">
                <a16:creationId xmlns:a16="http://schemas.microsoft.com/office/drawing/2014/main" id="{89D53E33-BEA0-5CE4-9909-327EA4FBDC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55" b="92364" l="9894" r="93993">
                        <a14:foregroundMark x1="63428" y1="7636" x2="63428" y2="7636"/>
                        <a14:foregroundMark x1="93993" y1="47273" x2="93993" y2="47273"/>
                        <a14:foregroundMark x1="52297" y1="92364" x2="52297" y2="92364"/>
                      </a14:backgroundRemoval>
                    </a14:imgEffect>
                  </a14:imgLayer>
                </a14:imgProps>
              </a:ext>
            </a:extLst>
          </a:blip>
          <a:stretch>
            <a:fillRect/>
          </a:stretch>
        </p:blipFill>
        <p:spPr>
          <a:xfrm>
            <a:off x="9884949" y="4737812"/>
            <a:ext cx="2088801" cy="2029754"/>
          </a:xfrm>
          <a:prstGeom prst="rect">
            <a:avLst/>
          </a:prstGeom>
        </p:spPr>
      </p:pic>
      <p:pic>
        <p:nvPicPr>
          <p:cNvPr id="12" name="Picture 11">
            <a:extLst>
              <a:ext uri="{FF2B5EF4-FFF2-40B4-BE49-F238E27FC236}">
                <a16:creationId xmlns:a16="http://schemas.microsoft.com/office/drawing/2014/main" id="{7EEFF9DA-D322-C2B8-5B45-261049F0ADF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966" b="89842" l="7173" r="89662">
                        <a14:foregroundMark x1="7173" y1="21219" x2="7173" y2="21219"/>
                        <a14:foregroundMark x1="84810" y1="4966" x2="84810" y2="4966"/>
                      </a14:backgroundRemoval>
                    </a14:imgEffect>
                  </a14:imgLayer>
                </a14:imgProps>
              </a:ext>
            </a:extLst>
          </a:blip>
          <a:stretch>
            <a:fillRect/>
          </a:stretch>
        </p:blipFill>
        <p:spPr>
          <a:xfrm rot="1644263">
            <a:off x="10040873" y="135890"/>
            <a:ext cx="1914074" cy="1788892"/>
          </a:xfrm>
          <a:prstGeom prst="rect">
            <a:avLst/>
          </a:prstGeom>
        </p:spPr>
      </p:pic>
      <p:pic>
        <p:nvPicPr>
          <p:cNvPr id="14" name="Picture 13">
            <a:extLst>
              <a:ext uri="{FF2B5EF4-FFF2-40B4-BE49-F238E27FC236}">
                <a16:creationId xmlns:a16="http://schemas.microsoft.com/office/drawing/2014/main" id="{1CCE769B-4EBC-688E-3A02-D55B47D98E5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07" b="89789" l="9735" r="94100">
                        <a14:foregroundMark x1="90265" y1="39085" x2="90265" y2="39085"/>
                        <a14:foregroundMark x1="94100" y1="41197" x2="94100" y2="41197"/>
                      </a14:backgroundRemoval>
                    </a14:imgEffect>
                  </a14:imgLayer>
                </a14:imgProps>
              </a:ext>
            </a:extLst>
          </a:blip>
          <a:stretch>
            <a:fillRect/>
          </a:stretch>
        </p:blipFill>
        <p:spPr>
          <a:xfrm>
            <a:off x="7294808" y="-63697"/>
            <a:ext cx="2590141" cy="2169912"/>
          </a:xfrm>
          <a:prstGeom prst="rect">
            <a:avLst/>
          </a:prstGeom>
        </p:spPr>
      </p:pic>
      <p:pic>
        <p:nvPicPr>
          <p:cNvPr id="16" name="Picture 15">
            <a:extLst>
              <a:ext uri="{FF2B5EF4-FFF2-40B4-BE49-F238E27FC236}">
                <a16:creationId xmlns:a16="http://schemas.microsoft.com/office/drawing/2014/main" id="{DFEEFDEB-A416-46C0-5040-CC46C979F13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553936" y="5230705"/>
            <a:ext cx="2420744" cy="1862742"/>
          </a:xfrm>
          <a:prstGeom prst="rect">
            <a:avLst/>
          </a:prstGeom>
        </p:spPr>
      </p:pic>
      <p:pic>
        <p:nvPicPr>
          <p:cNvPr id="18" name="Picture 17">
            <a:extLst>
              <a:ext uri="{FF2B5EF4-FFF2-40B4-BE49-F238E27FC236}">
                <a16:creationId xmlns:a16="http://schemas.microsoft.com/office/drawing/2014/main" id="{778673BE-046E-60CB-CCBE-8DE88DB276C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804" b="93382" l="7232" r="89776">
                        <a14:foregroundMark x1="38903" y1="93627" x2="38903" y2="93627"/>
                        <a14:foregroundMark x1="7232" y1="68382" x2="7232" y2="68382"/>
                      </a14:backgroundRemoval>
                    </a14:imgEffect>
                  </a14:imgLayer>
                </a14:imgProps>
              </a:ext>
            </a:extLst>
          </a:blip>
          <a:stretch>
            <a:fillRect/>
          </a:stretch>
        </p:blipFill>
        <p:spPr>
          <a:xfrm>
            <a:off x="271783" y="4535827"/>
            <a:ext cx="2010367" cy="2045461"/>
          </a:xfrm>
          <a:prstGeom prst="rect">
            <a:avLst/>
          </a:prstGeom>
        </p:spPr>
      </p:pic>
      <p:pic>
        <p:nvPicPr>
          <p:cNvPr id="20" name="Picture 19">
            <a:extLst>
              <a:ext uri="{FF2B5EF4-FFF2-40B4-BE49-F238E27FC236}">
                <a16:creationId xmlns:a16="http://schemas.microsoft.com/office/drawing/2014/main" id="{BECBA0FC-AB12-79CD-A217-2516FC530BEE}"/>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612" b="97968" l="9581" r="91218">
                        <a14:foregroundMark x1="20160" y1="8352" x2="20160" y2="8352"/>
                        <a14:foregroundMark x1="76647" y1="4063" x2="76647" y2="4063"/>
                        <a14:foregroundMark x1="91218" y1="48307" x2="91218" y2="48307"/>
                        <a14:foregroundMark x1="91218" y1="90293" x2="91218" y2="90293"/>
                        <a14:foregroundMark x1="27545" y1="97968" x2="27545" y2="97968"/>
                      </a14:backgroundRemoval>
                    </a14:imgEffect>
                  </a14:imgLayer>
                </a14:imgProps>
              </a:ext>
            </a:extLst>
          </a:blip>
          <a:stretch>
            <a:fillRect/>
          </a:stretch>
        </p:blipFill>
        <p:spPr>
          <a:xfrm rot="21028893">
            <a:off x="2778370" y="103560"/>
            <a:ext cx="1928808" cy="1705513"/>
          </a:xfrm>
          <a:prstGeom prst="rect">
            <a:avLst/>
          </a:prstGeom>
        </p:spPr>
      </p:pic>
      <p:pic>
        <p:nvPicPr>
          <p:cNvPr id="22" name="Picture 21">
            <a:extLst>
              <a:ext uri="{FF2B5EF4-FFF2-40B4-BE49-F238E27FC236}">
                <a16:creationId xmlns:a16="http://schemas.microsoft.com/office/drawing/2014/main" id="{85E72493-9F1B-CCC5-2AD5-6AB74F1510E8}"/>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7395423" y="4878405"/>
            <a:ext cx="2010366" cy="1979595"/>
          </a:xfrm>
          <a:prstGeom prst="rect">
            <a:avLst/>
          </a:prstGeom>
        </p:spPr>
      </p:pic>
    </p:spTree>
    <p:extLst>
      <p:ext uri="{BB962C8B-B14F-4D97-AF65-F5344CB8AC3E}">
        <p14:creationId xmlns:p14="http://schemas.microsoft.com/office/powerpoint/2010/main" val="3667459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oems with voiceover">
            <a:hlinkClick r:id="" action="ppaction://media"/>
            <a:extLst>
              <a:ext uri="{FF2B5EF4-FFF2-40B4-BE49-F238E27FC236}">
                <a16:creationId xmlns:a16="http://schemas.microsoft.com/office/drawing/2014/main" id="{917C2119-0161-3558-0CFC-331AF6A0A6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6322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CE128-BED8-3FAE-2833-1F1626A6DDCB}"/>
              </a:ext>
            </a:extLst>
          </p:cNvPr>
          <p:cNvSpPr txBox="1"/>
          <p:nvPr/>
        </p:nvSpPr>
        <p:spPr>
          <a:xfrm>
            <a:off x="2354887" y="1441938"/>
            <a:ext cx="7482222"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latin typeface="Arial Rounded MT Bold" panose="020F0704030504030204" pitchFamily="34" charset="0"/>
                <a:ea typeface="+mj-ea"/>
                <a:cs typeface="+mj-cs"/>
              </a:rPr>
              <a:t>The ideas were turned into 3 posters by designers…</a:t>
            </a:r>
          </a:p>
        </p:txBody>
      </p:sp>
      <p:sp>
        <p:nvSpPr>
          <p:cNvPr id="3" name="Rectangle 2">
            <a:extLst>
              <a:ext uri="{FF2B5EF4-FFF2-40B4-BE49-F238E27FC236}">
                <a16:creationId xmlns:a16="http://schemas.microsoft.com/office/drawing/2014/main" id="{2E821B0E-457B-0A89-CFCF-B387433AD78F}"/>
              </a:ext>
            </a:extLst>
          </p:cNvPr>
          <p:cNvSpPr/>
          <p:nvPr/>
        </p:nvSpPr>
        <p:spPr>
          <a:xfrm>
            <a:off x="-2" y="5901911"/>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DFBCB6D-4719-4FBE-2F93-AE82CED05B28}"/>
              </a:ext>
            </a:extLst>
          </p:cNvPr>
          <p:cNvSpPr/>
          <p:nvPr/>
        </p:nvSpPr>
        <p:spPr>
          <a:xfrm>
            <a:off x="0" y="0"/>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DE2016A-0C32-B6E6-2352-C6ADAFC8F4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05" b="92348" l="9763" r="93668">
                        <a14:foregroundMark x1="44327" y1="5805" x2="44327" y2="5805"/>
                        <a14:foregroundMark x1="93668" y1="51979" x2="93668" y2="51979"/>
                        <a14:foregroundMark x1="45383" y1="92348" x2="45383" y2="92348"/>
                      </a14:backgroundRemoval>
                    </a14:imgEffect>
                  </a14:imgLayer>
                </a14:imgProps>
              </a:ext>
            </a:extLst>
          </a:blip>
          <a:stretch>
            <a:fillRect/>
          </a:stretch>
        </p:blipFill>
        <p:spPr>
          <a:xfrm>
            <a:off x="134888" y="106699"/>
            <a:ext cx="2420743" cy="2420743"/>
          </a:xfrm>
          <a:prstGeom prst="rect">
            <a:avLst/>
          </a:prstGeom>
        </p:spPr>
      </p:pic>
      <p:pic>
        <p:nvPicPr>
          <p:cNvPr id="10" name="Picture 9">
            <a:extLst>
              <a:ext uri="{FF2B5EF4-FFF2-40B4-BE49-F238E27FC236}">
                <a16:creationId xmlns:a16="http://schemas.microsoft.com/office/drawing/2014/main" id="{89D53E33-BEA0-5CE4-9909-327EA4FBDC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55" b="92364" l="9894" r="93993">
                        <a14:foregroundMark x1="63428" y1="7636" x2="63428" y2="7636"/>
                        <a14:foregroundMark x1="93993" y1="47273" x2="93993" y2="47273"/>
                        <a14:foregroundMark x1="52297" y1="92364" x2="52297" y2="92364"/>
                      </a14:backgroundRemoval>
                    </a14:imgEffect>
                  </a14:imgLayer>
                </a14:imgProps>
              </a:ext>
            </a:extLst>
          </a:blip>
          <a:stretch>
            <a:fillRect/>
          </a:stretch>
        </p:blipFill>
        <p:spPr>
          <a:xfrm>
            <a:off x="9884949" y="4737812"/>
            <a:ext cx="2088801" cy="2029754"/>
          </a:xfrm>
          <a:prstGeom prst="rect">
            <a:avLst/>
          </a:prstGeom>
        </p:spPr>
      </p:pic>
      <p:pic>
        <p:nvPicPr>
          <p:cNvPr id="12" name="Picture 11">
            <a:extLst>
              <a:ext uri="{FF2B5EF4-FFF2-40B4-BE49-F238E27FC236}">
                <a16:creationId xmlns:a16="http://schemas.microsoft.com/office/drawing/2014/main" id="{7EEFF9DA-D322-C2B8-5B45-261049F0AD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66" b="89842" l="7173" r="89662">
                        <a14:foregroundMark x1="7173" y1="21219" x2="7173" y2="21219"/>
                        <a14:foregroundMark x1="84810" y1="4966" x2="84810" y2="4966"/>
                      </a14:backgroundRemoval>
                    </a14:imgEffect>
                  </a14:imgLayer>
                </a14:imgProps>
              </a:ext>
            </a:extLst>
          </a:blip>
          <a:stretch>
            <a:fillRect/>
          </a:stretch>
        </p:blipFill>
        <p:spPr>
          <a:xfrm rot="1644263">
            <a:off x="10040873" y="135890"/>
            <a:ext cx="1914074" cy="1788892"/>
          </a:xfrm>
          <a:prstGeom prst="rect">
            <a:avLst/>
          </a:prstGeom>
        </p:spPr>
      </p:pic>
      <p:pic>
        <p:nvPicPr>
          <p:cNvPr id="14" name="Picture 13">
            <a:extLst>
              <a:ext uri="{FF2B5EF4-FFF2-40B4-BE49-F238E27FC236}">
                <a16:creationId xmlns:a16="http://schemas.microsoft.com/office/drawing/2014/main" id="{1CCE769B-4EBC-688E-3A02-D55B47D98E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07" b="89789" l="9735" r="94100">
                        <a14:foregroundMark x1="90265" y1="39085" x2="90265" y2="39085"/>
                        <a14:foregroundMark x1="94100" y1="41197" x2="94100" y2="41197"/>
                      </a14:backgroundRemoval>
                    </a14:imgEffect>
                  </a14:imgLayer>
                </a14:imgProps>
              </a:ext>
            </a:extLst>
          </a:blip>
          <a:stretch>
            <a:fillRect/>
          </a:stretch>
        </p:blipFill>
        <p:spPr>
          <a:xfrm>
            <a:off x="7294808" y="-63697"/>
            <a:ext cx="2590141" cy="2169912"/>
          </a:xfrm>
          <a:prstGeom prst="rect">
            <a:avLst/>
          </a:prstGeom>
        </p:spPr>
      </p:pic>
      <p:pic>
        <p:nvPicPr>
          <p:cNvPr id="16" name="Picture 15">
            <a:extLst>
              <a:ext uri="{FF2B5EF4-FFF2-40B4-BE49-F238E27FC236}">
                <a16:creationId xmlns:a16="http://schemas.microsoft.com/office/drawing/2014/main" id="{DFEEFDEB-A416-46C0-5040-CC46C979F13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553936" y="5230705"/>
            <a:ext cx="2420744" cy="1862742"/>
          </a:xfrm>
          <a:prstGeom prst="rect">
            <a:avLst/>
          </a:prstGeom>
        </p:spPr>
      </p:pic>
      <p:pic>
        <p:nvPicPr>
          <p:cNvPr id="18" name="Picture 17">
            <a:extLst>
              <a:ext uri="{FF2B5EF4-FFF2-40B4-BE49-F238E27FC236}">
                <a16:creationId xmlns:a16="http://schemas.microsoft.com/office/drawing/2014/main" id="{778673BE-046E-60CB-CCBE-8DE88DB276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04" b="93382" l="7232" r="89776">
                        <a14:foregroundMark x1="38903" y1="93627" x2="38903" y2="93627"/>
                        <a14:foregroundMark x1="7232" y1="68382" x2="7232" y2="68382"/>
                      </a14:backgroundRemoval>
                    </a14:imgEffect>
                  </a14:imgLayer>
                </a14:imgProps>
              </a:ext>
            </a:extLst>
          </a:blip>
          <a:stretch>
            <a:fillRect/>
          </a:stretch>
        </p:blipFill>
        <p:spPr>
          <a:xfrm>
            <a:off x="271783" y="4535827"/>
            <a:ext cx="2010367" cy="2045461"/>
          </a:xfrm>
          <a:prstGeom prst="rect">
            <a:avLst/>
          </a:prstGeom>
        </p:spPr>
      </p:pic>
      <p:pic>
        <p:nvPicPr>
          <p:cNvPr id="20" name="Picture 19">
            <a:extLst>
              <a:ext uri="{FF2B5EF4-FFF2-40B4-BE49-F238E27FC236}">
                <a16:creationId xmlns:a16="http://schemas.microsoft.com/office/drawing/2014/main" id="{BECBA0FC-AB12-79CD-A217-2516FC530BE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612" b="97968" l="9581" r="91218">
                        <a14:foregroundMark x1="20160" y1="8352" x2="20160" y2="8352"/>
                        <a14:foregroundMark x1="76647" y1="4063" x2="76647" y2="4063"/>
                        <a14:foregroundMark x1="91218" y1="48307" x2="91218" y2="48307"/>
                        <a14:foregroundMark x1="91218" y1="90293" x2="91218" y2="90293"/>
                        <a14:foregroundMark x1="27545" y1="97968" x2="27545" y2="97968"/>
                      </a14:backgroundRemoval>
                    </a14:imgEffect>
                  </a14:imgLayer>
                </a14:imgProps>
              </a:ext>
            </a:extLst>
          </a:blip>
          <a:stretch>
            <a:fillRect/>
          </a:stretch>
        </p:blipFill>
        <p:spPr>
          <a:xfrm rot="21028893">
            <a:off x="2778370" y="103560"/>
            <a:ext cx="1928808" cy="1705513"/>
          </a:xfrm>
          <a:prstGeom prst="rect">
            <a:avLst/>
          </a:prstGeom>
        </p:spPr>
      </p:pic>
      <p:pic>
        <p:nvPicPr>
          <p:cNvPr id="22" name="Picture 21">
            <a:extLst>
              <a:ext uri="{FF2B5EF4-FFF2-40B4-BE49-F238E27FC236}">
                <a16:creationId xmlns:a16="http://schemas.microsoft.com/office/drawing/2014/main" id="{85E72493-9F1B-CCC5-2AD5-6AB74F1510E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7395423" y="4878405"/>
            <a:ext cx="2010366" cy="1979595"/>
          </a:xfrm>
          <a:prstGeom prst="rect">
            <a:avLst/>
          </a:prstGeom>
        </p:spPr>
      </p:pic>
    </p:spTree>
    <p:extLst>
      <p:ext uri="{BB962C8B-B14F-4D97-AF65-F5344CB8AC3E}">
        <p14:creationId xmlns:p14="http://schemas.microsoft.com/office/powerpoint/2010/main" val="2952452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descr="A poster of a group of children&#10;&#10;Description automatically generated">
            <a:extLst>
              <a:ext uri="{FF2B5EF4-FFF2-40B4-BE49-F238E27FC236}">
                <a16:creationId xmlns:a16="http://schemas.microsoft.com/office/drawing/2014/main" id="{BFF6AF7C-519D-5206-C178-774331C46867}"/>
              </a:ext>
            </a:extLst>
          </p:cNvPr>
          <p:cNvPicPr>
            <a:picLocks noChangeAspect="1"/>
          </p:cNvPicPr>
          <p:nvPr/>
        </p:nvPicPr>
        <p:blipFill>
          <a:blip r:embed="rId2"/>
          <a:stretch>
            <a:fillRect/>
          </a:stretch>
        </p:blipFill>
        <p:spPr>
          <a:xfrm>
            <a:off x="4310676" y="2179013"/>
            <a:ext cx="3537345" cy="2493828"/>
          </a:xfrm>
          <a:prstGeom prst="rect">
            <a:avLst/>
          </a:prstGeom>
        </p:spPr>
      </p:pic>
      <p:cxnSp>
        <p:nvCxnSpPr>
          <p:cNvPr id="22" name="Straight Connector 21">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A poster with butterflies and text&#10;&#10;Description automatically generated">
            <a:extLst>
              <a:ext uri="{FF2B5EF4-FFF2-40B4-BE49-F238E27FC236}">
                <a16:creationId xmlns:a16="http://schemas.microsoft.com/office/drawing/2014/main" id="{0F8E7821-D066-0C6C-E02F-22BA0F4DB5AB}"/>
              </a:ext>
            </a:extLst>
          </p:cNvPr>
          <p:cNvPicPr>
            <a:picLocks noChangeAspect="1"/>
          </p:cNvPicPr>
          <p:nvPr/>
        </p:nvPicPr>
        <p:blipFill>
          <a:blip r:embed="rId3"/>
          <a:stretch>
            <a:fillRect/>
          </a:stretch>
        </p:blipFill>
        <p:spPr>
          <a:xfrm>
            <a:off x="8091675" y="799024"/>
            <a:ext cx="3734565" cy="5259951"/>
          </a:xfrm>
          <a:prstGeom prst="rect">
            <a:avLst/>
          </a:prstGeom>
        </p:spPr>
      </p:pic>
      <p:pic>
        <p:nvPicPr>
          <p:cNvPr id="8" name="Picture 7">
            <a:extLst>
              <a:ext uri="{FF2B5EF4-FFF2-40B4-BE49-F238E27FC236}">
                <a16:creationId xmlns:a16="http://schemas.microsoft.com/office/drawing/2014/main" id="{FFDB623A-14D1-7038-1C86-BEABAC1B3613}"/>
              </a:ext>
            </a:extLst>
          </p:cNvPr>
          <p:cNvPicPr>
            <a:picLocks noChangeAspect="1"/>
          </p:cNvPicPr>
          <p:nvPr/>
        </p:nvPicPr>
        <p:blipFill>
          <a:blip r:embed="rId4"/>
          <a:stretch>
            <a:fillRect/>
          </a:stretch>
        </p:blipFill>
        <p:spPr>
          <a:xfrm>
            <a:off x="311847" y="881217"/>
            <a:ext cx="3757999" cy="5259952"/>
          </a:xfrm>
          <a:prstGeom prst="rect">
            <a:avLst/>
          </a:prstGeom>
        </p:spPr>
      </p:pic>
    </p:spTree>
    <p:extLst>
      <p:ext uri="{BB962C8B-B14F-4D97-AF65-F5344CB8AC3E}">
        <p14:creationId xmlns:p14="http://schemas.microsoft.com/office/powerpoint/2010/main" val="2464448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CE128-BED8-3FAE-2833-1F1626A6DDCB}"/>
              </a:ext>
            </a:extLst>
          </p:cNvPr>
          <p:cNvSpPr txBox="1"/>
          <p:nvPr/>
        </p:nvSpPr>
        <p:spPr>
          <a:xfrm>
            <a:off x="2354887" y="1441938"/>
            <a:ext cx="7482222"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latin typeface="Arial Rounded MT Bold" panose="020F0704030504030204" pitchFamily="34" charset="0"/>
                <a:ea typeface="+mj-ea"/>
                <a:cs typeface="+mj-cs"/>
              </a:rPr>
              <a:t>Let's explore some of the ideas from the posters…</a:t>
            </a:r>
          </a:p>
        </p:txBody>
      </p:sp>
      <p:sp>
        <p:nvSpPr>
          <p:cNvPr id="3" name="Rectangle 2">
            <a:extLst>
              <a:ext uri="{FF2B5EF4-FFF2-40B4-BE49-F238E27FC236}">
                <a16:creationId xmlns:a16="http://schemas.microsoft.com/office/drawing/2014/main" id="{2E821B0E-457B-0A89-CFCF-B387433AD78F}"/>
              </a:ext>
            </a:extLst>
          </p:cNvPr>
          <p:cNvSpPr/>
          <p:nvPr/>
        </p:nvSpPr>
        <p:spPr>
          <a:xfrm>
            <a:off x="-2" y="5901911"/>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DFBCB6D-4719-4FBE-2F93-AE82CED05B28}"/>
              </a:ext>
            </a:extLst>
          </p:cNvPr>
          <p:cNvSpPr/>
          <p:nvPr/>
        </p:nvSpPr>
        <p:spPr>
          <a:xfrm>
            <a:off x="0" y="0"/>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DE2016A-0C32-B6E6-2352-C6ADAFC8F4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05" b="92348" l="9763" r="93668">
                        <a14:foregroundMark x1="44327" y1="5805" x2="44327" y2="5805"/>
                        <a14:foregroundMark x1="93668" y1="51979" x2="93668" y2="51979"/>
                        <a14:foregroundMark x1="45383" y1="92348" x2="45383" y2="92348"/>
                      </a14:backgroundRemoval>
                    </a14:imgEffect>
                  </a14:imgLayer>
                </a14:imgProps>
              </a:ext>
            </a:extLst>
          </a:blip>
          <a:stretch>
            <a:fillRect/>
          </a:stretch>
        </p:blipFill>
        <p:spPr>
          <a:xfrm>
            <a:off x="134888" y="106699"/>
            <a:ext cx="2420743" cy="2420743"/>
          </a:xfrm>
          <a:prstGeom prst="rect">
            <a:avLst/>
          </a:prstGeom>
        </p:spPr>
      </p:pic>
      <p:pic>
        <p:nvPicPr>
          <p:cNvPr id="10" name="Picture 9">
            <a:extLst>
              <a:ext uri="{FF2B5EF4-FFF2-40B4-BE49-F238E27FC236}">
                <a16:creationId xmlns:a16="http://schemas.microsoft.com/office/drawing/2014/main" id="{89D53E33-BEA0-5CE4-9909-327EA4FBDC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55" b="92364" l="9894" r="93993">
                        <a14:foregroundMark x1="63428" y1="7636" x2="63428" y2="7636"/>
                        <a14:foregroundMark x1="93993" y1="47273" x2="93993" y2="47273"/>
                        <a14:foregroundMark x1="52297" y1="92364" x2="52297" y2="92364"/>
                      </a14:backgroundRemoval>
                    </a14:imgEffect>
                  </a14:imgLayer>
                </a14:imgProps>
              </a:ext>
            </a:extLst>
          </a:blip>
          <a:stretch>
            <a:fillRect/>
          </a:stretch>
        </p:blipFill>
        <p:spPr>
          <a:xfrm>
            <a:off x="9884949" y="4737812"/>
            <a:ext cx="2088801" cy="2029754"/>
          </a:xfrm>
          <a:prstGeom prst="rect">
            <a:avLst/>
          </a:prstGeom>
        </p:spPr>
      </p:pic>
      <p:pic>
        <p:nvPicPr>
          <p:cNvPr id="12" name="Picture 11">
            <a:extLst>
              <a:ext uri="{FF2B5EF4-FFF2-40B4-BE49-F238E27FC236}">
                <a16:creationId xmlns:a16="http://schemas.microsoft.com/office/drawing/2014/main" id="{7EEFF9DA-D322-C2B8-5B45-261049F0AD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66" b="89842" l="7173" r="89662">
                        <a14:foregroundMark x1="7173" y1="21219" x2="7173" y2="21219"/>
                        <a14:foregroundMark x1="84810" y1="4966" x2="84810" y2="4966"/>
                      </a14:backgroundRemoval>
                    </a14:imgEffect>
                  </a14:imgLayer>
                </a14:imgProps>
              </a:ext>
            </a:extLst>
          </a:blip>
          <a:stretch>
            <a:fillRect/>
          </a:stretch>
        </p:blipFill>
        <p:spPr>
          <a:xfrm rot="1644263">
            <a:off x="10040873" y="135890"/>
            <a:ext cx="1914074" cy="1788892"/>
          </a:xfrm>
          <a:prstGeom prst="rect">
            <a:avLst/>
          </a:prstGeom>
        </p:spPr>
      </p:pic>
      <p:pic>
        <p:nvPicPr>
          <p:cNvPr id="14" name="Picture 13">
            <a:extLst>
              <a:ext uri="{FF2B5EF4-FFF2-40B4-BE49-F238E27FC236}">
                <a16:creationId xmlns:a16="http://schemas.microsoft.com/office/drawing/2014/main" id="{1CCE769B-4EBC-688E-3A02-D55B47D98E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07" b="89789" l="9735" r="94100">
                        <a14:foregroundMark x1="90265" y1="39085" x2="90265" y2="39085"/>
                        <a14:foregroundMark x1="94100" y1="41197" x2="94100" y2="41197"/>
                      </a14:backgroundRemoval>
                    </a14:imgEffect>
                  </a14:imgLayer>
                </a14:imgProps>
              </a:ext>
            </a:extLst>
          </a:blip>
          <a:stretch>
            <a:fillRect/>
          </a:stretch>
        </p:blipFill>
        <p:spPr>
          <a:xfrm>
            <a:off x="7294808" y="-63697"/>
            <a:ext cx="2590141" cy="2169912"/>
          </a:xfrm>
          <a:prstGeom prst="rect">
            <a:avLst/>
          </a:prstGeom>
        </p:spPr>
      </p:pic>
      <p:pic>
        <p:nvPicPr>
          <p:cNvPr id="16" name="Picture 15">
            <a:extLst>
              <a:ext uri="{FF2B5EF4-FFF2-40B4-BE49-F238E27FC236}">
                <a16:creationId xmlns:a16="http://schemas.microsoft.com/office/drawing/2014/main" id="{DFEEFDEB-A416-46C0-5040-CC46C979F13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553936" y="5230705"/>
            <a:ext cx="2420744" cy="1862742"/>
          </a:xfrm>
          <a:prstGeom prst="rect">
            <a:avLst/>
          </a:prstGeom>
        </p:spPr>
      </p:pic>
      <p:pic>
        <p:nvPicPr>
          <p:cNvPr id="18" name="Picture 17">
            <a:extLst>
              <a:ext uri="{FF2B5EF4-FFF2-40B4-BE49-F238E27FC236}">
                <a16:creationId xmlns:a16="http://schemas.microsoft.com/office/drawing/2014/main" id="{778673BE-046E-60CB-CCBE-8DE88DB276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04" b="93382" l="7232" r="89776">
                        <a14:foregroundMark x1="38903" y1="93627" x2="38903" y2="93627"/>
                        <a14:foregroundMark x1="7232" y1="68382" x2="7232" y2="68382"/>
                      </a14:backgroundRemoval>
                    </a14:imgEffect>
                  </a14:imgLayer>
                </a14:imgProps>
              </a:ext>
            </a:extLst>
          </a:blip>
          <a:stretch>
            <a:fillRect/>
          </a:stretch>
        </p:blipFill>
        <p:spPr>
          <a:xfrm>
            <a:off x="271783" y="4535827"/>
            <a:ext cx="2010367" cy="2045461"/>
          </a:xfrm>
          <a:prstGeom prst="rect">
            <a:avLst/>
          </a:prstGeom>
        </p:spPr>
      </p:pic>
      <p:pic>
        <p:nvPicPr>
          <p:cNvPr id="20" name="Picture 19">
            <a:extLst>
              <a:ext uri="{FF2B5EF4-FFF2-40B4-BE49-F238E27FC236}">
                <a16:creationId xmlns:a16="http://schemas.microsoft.com/office/drawing/2014/main" id="{BECBA0FC-AB12-79CD-A217-2516FC530BE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612" b="97968" l="9581" r="91218">
                        <a14:foregroundMark x1="20160" y1="8352" x2="20160" y2="8352"/>
                        <a14:foregroundMark x1="76647" y1="4063" x2="76647" y2="4063"/>
                        <a14:foregroundMark x1="91218" y1="48307" x2="91218" y2="48307"/>
                        <a14:foregroundMark x1="91218" y1="90293" x2="91218" y2="90293"/>
                        <a14:foregroundMark x1="27545" y1="97968" x2="27545" y2="97968"/>
                      </a14:backgroundRemoval>
                    </a14:imgEffect>
                  </a14:imgLayer>
                </a14:imgProps>
              </a:ext>
            </a:extLst>
          </a:blip>
          <a:stretch>
            <a:fillRect/>
          </a:stretch>
        </p:blipFill>
        <p:spPr>
          <a:xfrm rot="21028893">
            <a:off x="2778370" y="103560"/>
            <a:ext cx="1928808" cy="1705513"/>
          </a:xfrm>
          <a:prstGeom prst="rect">
            <a:avLst/>
          </a:prstGeom>
        </p:spPr>
      </p:pic>
      <p:pic>
        <p:nvPicPr>
          <p:cNvPr id="22" name="Picture 21">
            <a:extLst>
              <a:ext uri="{FF2B5EF4-FFF2-40B4-BE49-F238E27FC236}">
                <a16:creationId xmlns:a16="http://schemas.microsoft.com/office/drawing/2014/main" id="{85E72493-9F1B-CCC5-2AD5-6AB74F1510E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7395423" y="4878405"/>
            <a:ext cx="2010366" cy="1979595"/>
          </a:xfrm>
          <a:prstGeom prst="rect">
            <a:avLst/>
          </a:prstGeom>
        </p:spPr>
      </p:pic>
    </p:spTree>
    <p:extLst>
      <p:ext uri="{BB962C8B-B14F-4D97-AF65-F5344CB8AC3E}">
        <p14:creationId xmlns:p14="http://schemas.microsoft.com/office/powerpoint/2010/main" val="3410792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is Temper Tantrum Tool Can Soothe Your Kid During A Meltdown | HuffPost  Life">
            <a:extLst>
              <a:ext uri="{FF2B5EF4-FFF2-40B4-BE49-F238E27FC236}">
                <a16:creationId xmlns:a16="http://schemas.microsoft.com/office/drawing/2014/main" id="{43C814ED-9D0A-B7AB-3DD4-17F8E42F34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7AA40B-667A-1E5B-F539-D9957F17690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Aptos Display" panose="020B0004020202020204" pitchFamily="34" charset="0"/>
              </a:rPr>
              <a:t>What might you think when they look at this child?</a:t>
            </a: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687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ADHD at School: Daydreaming During Class">
            <a:extLst>
              <a:ext uri="{FF2B5EF4-FFF2-40B4-BE49-F238E27FC236}">
                <a16:creationId xmlns:a16="http://schemas.microsoft.com/office/drawing/2014/main" id="{B4A54B13-50D0-7C28-18DA-77252492D2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82A2F-62AD-1C22-7213-F3F2E83A4544}"/>
              </a:ext>
            </a:extLst>
          </p:cNvPr>
          <p:cNvSpPr txBox="1">
            <a:spLocks/>
          </p:cNvSpPr>
          <p:nvPr/>
        </p:nvSpPr>
        <p:spPr>
          <a:xfrm>
            <a:off x="523875" y="5317240"/>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solidFill>
                  <a:schemeClr val="tx1">
                    <a:lumMod val="85000"/>
                    <a:lumOff val="15000"/>
                  </a:schemeClr>
                </a:solidFill>
                <a:latin typeface="Aptos Display" panose="020B0004020202020204" pitchFamily="34" charset="0"/>
              </a:rPr>
              <a:t>What might you think when they look at this child?</a:t>
            </a: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764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Empty speech bubbles">
            <a:extLst>
              <a:ext uri="{FF2B5EF4-FFF2-40B4-BE49-F238E27FC236}">
                <a16:creationId xmlns:a16="http://schemas.microsoft.com/office/drawing/2014/main" id="{3504E7FD-56ED-6B36-A4E5-DD20B783DC9D}"/>
              </a:ext>
            </a:extLst>
          </p:cNvPr>
          <p:cNvPicPr>
            <a:picLocks noChangeAspect="1"/>
          </p:cNvPicPr>
          <p:nvPr/>
        </p:nvPicPr>
        <p:blipFill rotWithShape="1">
          <a:blip r:embed="rId3"/>
          <a:srcRect l="5884" r="-1" b="-1"/>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3C1D5A7-C9DD-7CB5-6272-4937A0870C95}"/>
              </a:ext>
            </a:extLst>
          </p:cNvPr>
          <p:cNvSpPr txBox="1"/>
          <p:nvPr/>
        </p:nvSpPr>
        <p:spPr>
          <a:xfrm>
            <a:off x="7935402" y="743447"/>
            <a:ext cx="3445765" cy="3692028"/>
          </a:xfrm>
          <a:prstGeom prst="rect">
            <a:avLst/>
          </a:prstGeom>
          <a:noFill/>
        </p:spPr>
        <p:txBody>
          <a:bodyPr vert="horz" lIns="91440" tIns="45720" rIns="91440" bIns="45720" rtlCol="0" anchor="b">
            <a:normAutofit fontScale="92500"/>
          </a:bodyPr>
          <a:lstStyle/>
          <a:p>
            <a:pPr>
              <a:lnSpc>
                <a:spcPct val="90000"/>
              </a:lnSpc>
              <a:spcBef>
                <a:spcPct val="0"/>
              </a:spcBef>
              <a:spcAft>
                <a:spcPts val="600"/>
              </a:spcAft>
            </a:pPr>
            <a:r>
              <a:rPr lang="en-US" sz="5200">
                <a:latin typeface="Arial Rounded MT Bold" panose="020F0704030504030204" pitchFamily="34" charset="0"/>
                <a:ea typeface="+mj-ea"/>
                <a:cs typeface="+mj-cs"/>
              </a:rPr>
              <a:t>What different disabilities have you heard of?</a:t>
            </a:r>
          </a:p>
        </p:txBody>
      </p:sp>
      <p:sp>
        <p:nvSpPr>
          <p:cNvPr id="4" name="Title 1">
            <a:extLst>
              <a:ext uri="{FF2B5EF4-FFF2-40B4-BE49-F238E27FC236}">
                <a16:creationId xmlns:a16="http://schemas.microsoft.com/office/drawing/2014/main" id="{84062670-B6DE-E8F7-D82C-5BE03EC42F9D}"/>
              </a:ext>
            </a:extLst>
          </p:cNvPr>
          <p:cNvSpPr txBox="1">
            <a:spLocks/>
          </p:cNvSpPr>
          <p:nvPr/>
        </p:nvSpPr>
        <p:spPr>
          <a:xfrm>
            <a:off x="904875" y="37750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Tree>
    <p:extLst>
      <p:ext uri="{BB962C8B-B14F-4D97-AF65-F5344CB8AC3E}">
        <p14:creationId xmlns:p14="http://schemas.microsoft.com/office/powerpoint/2010/main" val="3022653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12,000+ Shy Teenager Stock Photos, Pictures &amp; Royalty-Free Images - iStock  | Shy teenager in group, Shy teenager girl, Shy teenager boy">
            <a:extLst>
              <a:ext uri="{FF2B5EF4-FFF2-40B4-BE49-F238E27FC236}">
                <a16:creationId xmlns:a16="http://schemas.microsoft.com/office/drawing/2014/main" id="{28E43EDB-A398-5C6A-72B6-8094E7FCBF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49" b="2166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5" name="Rectangle 717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9F9C11-E56D-53E4-E291-ECD660D12A9C}"/>
              </a:ext>
            </a:extLst>
          </p:cNvPr>
          <p:cNvSpPr txBox="1">
            <a:spLocks/>
          </p:cNvSpPr>
          <p:nvPr/>
        </p:nvSpPr>
        <p:spPr>
          <a:xfrm>
            <a:off x="523875" y="5317240"/>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solidFill>
                  <a:schemeClr val="tx1">
                    <a:lumMod val="85000"/>
                    <a:lumOff val="15000"/>
                  </a:schemeClr>
                </a:solidFill>
              </a:rPr>
              <a:t>What might you think when they look at this young person?</a:t>
            </a:r>
          </a:p>
        </p:txBody>
      </p:sp>
      <p:cxnSp>
        <p:nvCxnSpPr>
          <p:cNvPr id="7177" name="Straight Connector 717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179" name="Straight Connector 717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474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Behavior Chart Rewards to Motivate Kids with ADHD">
            <a:extLst>
              <a:ext uri="{FF2B5EF4-FFF2-40B4-BE49-F238E27FC236}">
                <a16:creationId xmlns:a16="http://schemas.microsoft.com/office/drawing/2014/main" id="{8C9CC641-09E4-1AF4-F84A-C7C59DA4AE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1276" name="Rectangle 1127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FBF7DC-5BCE-A160-9061-8715D95758A5}"/>
              </a:ext>
            </a:extLst>
          </p:cNvPr>
          <p:cNvSpPr txBox="1">
            <a:spLocks/>
          </p:cNvSpPr>
          <p:nvPr/>
        </p:nvSpPr>
        <p:spPr>
          <a:xfrm>
            <a:off x="523875" y="5317240"/>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300" dirty="0">
                <a:solidFill>
                  <a:schemeClr val="tx1">
                    <a:lumMod val="85000"/>
                    <a:lumOff val="15000"/>
                  </a:schemeClr>
                </a:solidFill>
              </a:rPr>
              <a:t>What might you think when they look at this young person?</a:t>
            </a:r>
          </a:p>
        </p:txBody>
      </p:sp>
      <p:cxnSp>
        <p:nvCxnSpPr>
          <p:cNvPr id="11278" name="Straight Connector 1127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1280" name="Straight Connector 1127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982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CE128-BED8-3FAE-2833-1F1626A6DDCB}"/>
              </a:ext>
            </a:extLst>
          </p:cNvPr>
          <p:cNvSpPr txBox="1"/>
          <p:nvPr/>
        </p:nvSpPr>
        <p:spPr>
          <a:xfrm>
            <a:off x="2354887" y="1441938"/>
            <a:ext cx="7482222"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latin typeface="Arial Rounded MT Bold" panose="020F0704030504030204" pitchFamily="34" charset="0"/>
                <a:ea typeface="+mj-ea"/>
                <a:cs typeface="+mj-cs"/>
              </a:rPr>
              <a:t>Sometimes our first thought isn't always a fair thought…</a:t>
            </a:r>
          </a:p>
        </p:txBody>
      </p:sp>
      <p:sp>
        <p:nvSpPr>
          <p:cNvPr id="3" name="Rectangle 2">
            <a:extLst>
              <a:ext uri="{FF2B5EF4-FFF2-40B4-BE49-F238E27FC236}">
                <a16:creationId xmlns:a16="http://schemas.microsoft.com/office/drawing/2014/main" id="{2E821B0E-457B-0A89-CFCF-B387433AD78F}"/>
              </a:ext>
            </a:extLst>
          </p:cNvPr>
          <p:cNvSpPr/>
          <p:nvPr/>
        </p:nvSpPr>
        <p:spPr>
          <a:xfrm>
            <a:off x="-2" y="5901911"/>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DFBCB6D-4719-4FBE-2F93-AE82CED05B28}"/>
              </a:ext>
            </a:extLst>
          </p:cNvPr>
          <p:cNvSpPr/>
          <p:nvPr/>
        </p:nvSpPr>
        <p:spPr>
          <a:xfrm>
            <a:off x="0" y="0"/>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DE2016A-0C32-B6E6-2352-C6ADAFC8F4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05" b="92348" l="9763" r="93668">
                        <a14:foregroundMark x1="44327" y1="5805" x2="44327" y2="5805"/>
                        <a14:foregroundMark x1="93668" y1="51979" x2="93668" y2="51979"/>
                        <a14:foregroundMark x1="45383" y1="92348" x2="45383" y2="92348"/>
                      </a14:backgroundRemoval>
                    </a14:imgEffect>
                  </a14:imgLayer>
                </a14:imgProps>
              </a:ext>
            </a:extLst>
          </a:blip>
          <a:stretch>
            <a:fillRect/>
          </a:stretch>
        </p:blipFill>
        <p:spPr>
          <a:xfrm>
            <a:off x="134888" y="106699"/>
            <a:ext cx="2420743" cy="2420743"/>
          </a:xfrm>
          <a:prstGeom prst="rect">
            <a:avLst/>
          </a:prstGeom>
        </p:spPr>
      </p:pic>
      <p:pic>
        <p:nvPicPr>
          <p:cNvPr id="10" name="Picture 9">
            <a:extLst>
              <a:ext uri="{FF2B5EF4-FFF2-40B4-BE49-F238E27FC236}">
                <a16:creationId xmlns:a16="http://schemas.microsoft.com/office/drawing/2014/main" id="{89D53E33-BEA0-5CE4-9909-327EA4FBDC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55" b="92364" l="9894" r="93993">
                        <a14:foregroundMark x1="63428" y1="7636" x2="63428" y2="7636"/>
                        <a14:foregroundMark x1="93993" y1="47273" x2="93993" y2="47273"/>
                        <a14:foregroundMark x1="52297" y1="92364" x2="52297" y2="92364"/>
                      </a14:backgroundRemoval>
                    </a14:imgEffect>
                  </a14:imgLayer>
                </a14:imgProps>
              </a:ext>
            </a:extLst>
          </a:blip>
          <a:stretch>
            <a:fillRect/>
          </a:stretch>
        </p:blipFill>
        <p:spPr>
          <a:xfrm>
            <a:off x="9884949" y="4737812"/>
            <a:ext cx="2088801" cy="2029754"/>
          </a:xfrm>
          <a:prstGeom prst="rect">
            <a:avLst/>
          </a:prstGeom>
        </p:spPr>
      </p:pic>
      <p:pic>
        <p:nvPicPr>
          <p:cNvPr id="12" name="Picture 11">
            <a:extLst>
              <a:ext uri="{FF2B5EF4-FFF2-40B4-BE49-F238E27FC236}">
                <a16:creationId xmlns:a16="http://schemas.microsoft.com/office/drawing/2014/main" id="{7EEFF9DA-D322-C2B8-5B45-261049F0AD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66" b="89842" l="7173" r="89662">
                        <a14:foregroundMark x1="7173" y1="21219" x2="7173" y2="21219"/>
                        <a14:foregroundMark x1="84810" y1="4966" x2="84810" y2="4966"/>
                      </a14:backgroundRemoval>
                    </a14:imgEffect>
                  </a14:imgLayer>
                </a14:imgProps>
              </a:ext>
            </a:extLst>
          </a:blip>
          <a:stretch>
            <a:fillRect/>
          </a:stretch>
        </p:blipFill>
        <p:spPr>
          <a:xfrm rot="1644263">
            <a:off x="10040873" y="135890"/>
            <a:ext cx="1914074" cy="1788892"/>
          </a:xfrm>
          <a:prstGeom prst="rect">
            <a:avLst/>
          </a:prstGeom>
        </p:spPr>
      </p:pic>
      <p:pic>
        <p:nvPicPr>
          <p:cNvPr id="14" name="Picture 13">
            <a:extLst>
              <a:ext uri="{FF2B5EF4-FFF2-40B4-BE49-F238E27FC236}">
                <a16:creationId xmlns:a16="http://schemas.microsoft.com/office/drawing/2014/main" id="{1CCE769B-4EBC-688E-3A02-D55B47D98E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07" b="89789" l="9735" r="94100">
                        <a14:foregroundMark x1="90265" y1="39085" x2="90265" y2="39085"/>
                        <a14:foregroundMark x1="94100" y1="41197" x2="94100" y2="41197"/>
                      </a14:backgroundRemoval>
                    </a14:imgEffect>
                  </a14:imgLayer>
                </a14:imgProps>
              </a:ext>
            </a:extLst>
          </a:blip>
          <a:stretch>
            <a:fillRect/>
          </a:stretch>
        </p:blipFill>
        <p:spPr>
          <a:xfrm>
            <a:off x="7294808" y="-63697"/>
            <a:ext cx="2590141" cy="2169912"/>
          </a:xfrm>
          <a:prstGeom prst="rect">
            <a:avLst/>
          </a:prstGeom>
        </p:spPr>
      </p:pic>
      <p:pic>
        <p:nvPicPr>
          <p:cNvPr id="16" name="Picture 15">
            <a:extLst>
              <a:ext uri="{FF2B5EF4-FFF2-40B4-BE49-F238E27FC236}">
                <a16:creationId xmlns:a16="http://schemas.microsoft.com/office/drawing/2014/main" id="{DFEEFDEB-A416-46C0-5040-CC46C979F13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553936" y="5230705"/>
            <a:ext cx="2420744" cy="1862742"/>
          </a:xfrm>
          <a:prstGeom prst="rect">
            <a:avLst/>
          </a:prstGeom>
        </p:spPr>
      </p:pic>
      <p:pic>
        <p:nvPicPr>
          <p:cNvPr id="18" name="Picture 17">
            <a:extLst>
              <a:ext uri="{FF2B5EF4-FFF2-40B4-BE49-F238E27FC236}">
                <a16:creationId xmlns:a16="http://schemas.microsoft.com/office/drawing/2014/main" id="{778673BE-046E-60CB-CCBE-8DE88DB276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04" b="93382" l="7232" r="89776">
                        <a14:foregroundMark x1="38903" y1="93627" x2="38903" y2="93627"/>
                        <a14:foregroundMark x1="7232" y1="68382" x2="7232" y2="68382"/>
                      </a14:backgroundRemoval>
                    </a14:imgEffect>
                  </a14:imgLayer>
                </a14:imgProps>
              </a:ext>
            </a:extLst>
          </a:blip>
          <a:stretch>
            <a:fillRect/>
          </a:stretch>
        </p:blipFill>
        <p:spPr>
          <a:xfrm>
            <a:off x="271783" y="4535827"/>
            <a:ext cx="2010367" cy="2045461"/>
          </a:xfrm>
          <a:prstGeom prst="rect">
            <a:avLst/>
          </a:prstGeom>
        </p:spPr>
      </p:pic>
      <p:pic>
        <p:nvPicPr>
          <p:cNvPr id="20" name="Picture 19">
            <a:extLst>
              <a:ext uri="{FF2B5EF4-FFF2-40B4-BE49-F238E27FC236}">
                <a16:creationId xmlns:a16="http://schemas.microsoft.com/office/drawing/2014/main" id="{BECBA0FC-AB12-79CD-A217-2516FC530BE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612" b="97968" l="9581" r="91218">
                        <a14:foregroundMark x1="20160" y1="8352" x2="20160" y2="8352"/>
                        <a14:foregroundMark x1="76647" y1="4063" x2="76647" y2="4063"/>
                        <a14:foregroundMark x1="91218" y1="48307" x2="91218" y2="48307"/>
                        <a14:foregroundMark x1="91218" y1="90293" x2="91218" y2="90293"/>
                        <a14:foregroundMark x1="27545" y1="97968" x2="27545" y2="97968"/>
                      </a14:backgroundRemoval>
                    </a14:imgEffect>
                  </a14:imgLayer>
                </a14:imgProps>
              </a:ext>
            </a:extLst>
          </a:blip>
          <a:stretch>
            <a:fillRect/>
          </a:stretch>
        </p:blipFill>
        <p:spPr>
          <a:xfrm rot="21028893">
            <a:off x="2778370" y="103560"/>
            <a:ext cx="1928808" cy="1705513"/>
          </a:xfrm>
          <a:prstGeom prst="rect">
            <a:avLst/>
          </a:prstGeom>
        </p:spPr>
      </p:pic>
      <p:pic>
        <p:nvPicPr>
          <p:cNvPr id="22" name="Picture 21">
            <a:extLst>
              <a:ext uri="{FF2B5EF4-FFF2-40B4-BE49-F238E27FC236}">
                <a16:creationId xmlns:a16="http://schemas.microsoft.com/office/drawing/2014/main" id="{85E72493-9F1B-CCC5-2AD5-6AB74F1510E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7395423" y="4878405"/>
            <a:ext cx="2010366" cy="1979595"/>
          </a:xfrm>
          <a:prstGeom prst="rect">
            <a:avLst/>
          </a:prstGeom>
        </p:spPr>
      </p:pic>
    </p:spTree>
    <p:extLst>
      <p:ext uri="{BB962C8B-B14F-4D97-AF65-F5344CB8AC3E}">
        <p14:creationId xmlns:p14="http://schemas.microsoft.com/office/powerpoint/2010/main" val="3652285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is Temper Tantrum Tool Can Soothe Your Kid During A Meltdown | HuffPost  Life">
            <a:extLst>
              <a:ext uri="{FF2B5EF4-FFF2-40B4-BE49-F238E27FC236}">
                <a16:creationId xmlns:a16="http://schemas.microsoft.com/office/drawing/2014/main" id="{1823191F-A893-421F-89BA-392F3D687F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136596" y="726660"/>
            <a:ext cx="7918807" cy="407137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04CC1F6-FB5A-FF6B-E35C-CECE2E1898AE}"/>
              </a:ext>
            </a:extLst>
          </p:cNvPr>
          <p:cNvSpPr txBox="1">
            <a:spLocks/>
          </p:cNvSpPr>
          <p:nvPr/>
        </p:nvSpPr>
        <p:spPr>
          <a:xfrm>
            <a:off x="7736440" y="5196360"/>
            <a:ext cx="4263774"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t>It's NOT that I'm having a tantrum, the lights feel too loud, and I'm overwhelmed.</a:t>
            </a:r>
          </a:p>
        </p:txBody>
      </p:sp>
      <p:sp>
        <p:nvSpPr>
          <p:cNvPr id="7" name="Title 1">
            <a:extLst>
              <a:ext uri="{FF2B5EF4-FFF2-40B4-BE49-F238E27FC236}">
                <a16:creationId xmlns:a16="http://schemas.microsoft.com/office/drawing/2014/main" id="{12D863FF-7D7E-BB6C-BDDF-E3FBE026DBEA}"/>
              </a:ext>
            </a:extLst>
          </p:cNvPr>
          <p:cNvSpPr txBox="1">
            <a:spLocks/>
          </p:cNvSpPr>
          <p:nvPr/>
        </p:nvSpPr>
        <p:spPr>
          <a:xfrm>
            <a:off x="266271" y="5163557"/>
            <a:ext cx="68742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t>Sometimes our </a:t>
            </a:r>
            <a:r>
              <a:rPr lang="en-GB" sz="3200" b="1" dirty="0"/>
              <a:t>first thought </a:t>
            </a:r>
            <a:r>
              <a:rPr lang="en-GB" sz="3200" dirty="0"/>
              <a:t>about someone </a:t>
            </a:r>
            <a:r>
              <a:rPr lang="en-GB" sz="3200" b="1" dirty="0"/>
              <a:t>isn't a fair thought</a:t>
            </a:r>
            <a:r>
              <a:rPr lang="en-GB" sz="3200" dirty="0"/>
              <a:t> </a:t>
            </a:r>
          </a:p>
        </p:txBody>
      </p:sp>
      <p:cxnSp>
        <p:nvCxnSpPr>
          <p:cNvPr id="9" name="Straight Connector 8">
            <a:extLst>
              <a:ext uri="{FF2B5EF4-FFF2-40B4-BE49-F238E27FC236}">
                <a16:creationId xmlns:a16="http://schemas.microsoft.com/office/drawing/2014/main" id="{2F35B56F-4FD4-F66F-BB74-DF119530C257}"/>
              </a:ext>
            </a:extLst>
          </p:cNvPr>
          <p:cNvCxnSpPr/>
          <p:nvPr/>
        </p:nvCxnSpPr>
        <p:spPr>
          <a:xfrm>
            <a:off x="7438490" y="5301465"/>
            <a:ext cx="0" cy="10800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797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C32A-F64C-1D08-7308-1A5D6ADEBB5E}"/>
              </a:ext>
            </a:extLst>
          </p:cNvPr>
          <p:cNvSpPr>
            <a:spLocks noGrp="1"/>
          </p:cNvSpPr>
          <p:nvPr>
            <p:ph type="title"/>
          </p:nvPr>
        </p:nvSpPr>
        <p:spPr>
          <a:xfrm>
            <a:off x="266271" y="5163557"/>
            <a:ext cx="6874267" cy="1325563"/>
          </a:xfrm>
        </p:spPr>
        <p:txBody>
          <a:bodyPr>
            <a:normAutofit/>
          </a:bodyPr>
          <a:lstStyle/>
          <a:p>
            <a:pPr algn="r"/>
            <a:r>
              <a:rPr lang="en-GB" sz="3200" dirty="0"/>
              <a:t>Sometimes our </a:t>
            </a:r>
            <a:r>
              <a:rPr lang="en-GB" sz="3200" b="1" dirty="0"/>
              <a:t>first thought </a:t>
            </a:r>
            <a:r>
              <a:rPr lang="en-GB" sz="3200" dirty="0"/>
              <a:t>about someone </a:t>
            </a:r>
            <a:r>
              <a:rPr lang="en-GB" sz="3200" b="1" dirty="0"/>
              <a:t>isn't a fair thought</a:t>
            </a:r>
            <a:r>
              <a:rPr lang="en-GB" sz="3200" dirty="0"/>
              <a:t> </a:t>
            </a:r>
          </a:p>
        </p:txBody>
      </p:sp>
      <p:sp>
        <p:nvSpPr>
          <p:cNvPr id="5" name="Title 1">
            <a:extLst>
              <a:ext uri="{FF2B5EF4-FFF2-40B4-BE49-F238E27FC236}">
                <a16:creationId xmlns:a16="http://schemas.microsoft.com/office/drawing/2014/main" id="{704CC1F6-FB5A-FF6B-E35C-CECE2E1898AE}"/>
              </a:ext>
            </a:extLst>
          </p:cNvPr>
          <p:cNvSpPr txBox="1">
            <a:spLocks/>
          </p:cNvSpPr>
          <p:nvPr/>
        </p:nvSpPr>
        <p:spPr>
          <a:xfrm>
            <a:off x="7736443" y="4736387"/>
            <a:ext cx="4335692" cy="193154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t>It's NOT that I'm ignoring you, I just take longer to process your words and sometimes I forget the thing you just said.</a:t>
            </a:r>
          </a:p>
        </p:txBody>
      </p:sp>
      <p:pic>
        <p:nvPicPr>
          <p:cNvPr id="3" name="Picture 2" descr="ADHD at School: Daydreaming During Class">
            <a:extLst>
              <a:ext uri="{FF2B5EF4-FFF2-40B4-BE49-F238E27FC236}">
                <a16:creationId xmlns:a16="http://schemas.microsoft.com/office/drawing/2014/main" id="{A6859050-4D9C-8B8F-EE85-C93613771D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42854" y="368880"/>
            <a:ext cx="8385416" cy="419997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FF8448AA-DE6C-AB7F-31FB-CF974C99AC2E}"/>
              </a:ext>
            </a:extLst>
          </p:cNvPr>
          <p:cNvCxnSpPr/>
          <p:nvPr/>
        </p:nvCxnSpPr>
        <p:spPr>
          <a:xfrm>
            <a:off x="7438490" y="5301465"/>
            <a:ext cx="0" cy="10800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611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C32A-F64C-1D08-7308-1A5D6ADEBB5E}"/>
              </a:ext>
            </a:extLst>
          </p:cNvPr>
          <p:cNvSpPr>
            <a:spLocks noGrp="1"/>
          </p:cNvSpPr>
          <p:nvPr>
            <p:ph type="title"/>
          </p:nvPr>
        </p:nvSpPr>
        <p:spPr>
          <a:xfrm>
            <a:off x="202058" y="5080963"/>
            <a:ext cx="6989854" cy="1325563"/>
          </a:xfrm>
        </p:spPr>
        <p:txBody>
          <a:bodyPr>
            <a:normAutofit/>
          </a:bodyPr>
          <a:lstStyle/>
          <a:p>
            <a:pPr algn="r"/>
            <a:r>
              <a:rPr lang="en-GB" sz="3300" dirty="0"/>
              <a:t>Sometimes our </a:t>
            </a:r>
            <a:r>
              <a:rPr lang="en-GB" sz="3300" b="1" dirty="0"/>
              <a:t>first thought </a:t>
            </a:r>
            <a:r>
              <a:rPr lang="en-GB" sz="3300" dirty="0"/>
              <a:t>about someone </a:t>
            </a:r>
            <a:r>
              <a:rPr lang="en-GB" sz="3300" b="1" dirty="0"/>
              <a:t>isn't a fair thought</a:t>
            </a:r>
            <a:r>
              <a:rPr lang="en-GB" sz="3300" dirty="0"/>
              <a:t> </a:t>
            </a:r>
          </a:p>
        </p:txBody>
      </p:sp>
      <p:sp>
        <p:nvSpPr>
          <p:cNvPr id="5" name="Title 1">
            <a:extLst>
              <a:ext uri="{FF2B5EF4-FFF2-40B4-BE49-F238E27FC236}">
                <a16:creationId xmlns:a16="http://schemas.microsoft.com/office/drawing/2014/main" id="{704CC1F6-FB5A-FF6B-E35C-CECE2E1898AE}"/>
              </a:ext>
            </a:extLst>
          </p:cNvPr>
          <p:cNvSpPr txBox="1">
            <a:spLocks/>
          </p:cNvSpPr>
          <p:nvPr/>
        </p:nvSpPr>
        <p:spPr>
          <a:xfrm>
            <a:off x="7685069" y="4984750"/>
            <a:ext cx="4417887" cy="168317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t>It's NOT that I don't want to talk, I just struggle with eye-contact and I still want you to talk to me!</a:t>
            </a:r>
          </a:p>
        </p:txBody>
      </p:sp>
      <p:pic>
        <p:nvPicPr>
          <p:cNvPr id="4" name="Picture 3" descr="12,000+ Shy Teenager Stock Photos, Pictures &amp; Royalty-Free Images - iStock  | Shy teenager in group, Shy teenager girl, Shy teenager boy">
            <a:extLst>
              <a:ext uri="{FF2B5EF4-FFF2-40B4-BE49-F238E27FC236}">
                <a16:creationId xmlns:a16="http://schemas.microsoft.com/office/drawing/2014/main" id="{67F0A3B4-7C50-5248-F27A-5F2401A42A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49" b="21661"/>
          <a:stretch/>
        </p:blipFill>
        <p:spPr bwMode="auto">
          <a:xfrm>
            <a:off x="1899006" y="470724"/>
            <a:ext cx="8393987" cy="408696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770756F8-41A7-FD69-7F93-2E27B3A537D5}"/>
              </a:ext>
            </a:extLst>
          </p:cNvPr>
          <p:cNvCxnSpPr/>
          <p:nvPr/>
        </p:nvCxnSpPr>
        <p:spPr>
          <a:xfrm>
            <a:off x="7438490" y="5301465"/>
            <a:ext cx="0" cy="10800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75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5EC32A-F64C-1D08-7308-1A5D6ADEBB5E}"/>
              </a:ext>
            </a:extLst>
          </p:cNvPr>
          <p:cNvSpPr>
            <a:spLocks noGrp="1"/>
          </p:cNvSpPr>
          <p:nvPr>
            <p:ph type="title"/>
          </p:nvPr>
        </p:nvSpPr>
        <p:spPr>
          <a:xfrm>
            <a:off x="320041" y="4960758"/>
            <a:ext cx="7267138" cy="1236086"/>
          </a:xfrm>
          <a:noFill/>
        </p:spPr>
        <p:txBody>
          <a:bodyPr vert="horz" lIns="91440" tIns="45720" rIns="91440" bIns="45720" rtlCol="0" anchor="ctr">
            <a:normAutofit/>
          </a:bodyPr>
          <a:lstStyle/>
          <a:p>
            <a:pPr algn="r"/>
            <a:r>
              <a:rPr lang="en-US" sz="3300" dirty="0"/>
              <a:t>Sometimes our </a:t>
            </a:r>
            <a:r>
              <a:rPr lang="en-US" sz="3300" b="1" dirty="0"/>
              <a:t>first thought </a:t>
            </a:r>
            <a:r>
              <a:rPr lang="en-US" sz="3300" dirty="0"/>
              <a:t>about someone </a:t>
            </a:r>
            <a:r>
              <a:rPr lang="en-US" sz="3300" b="1" dirty="0"/>
              <a:t>isn't a fair thought</a:t>
            </a:r>
            <a:r>
              <a:rPr lang="en-US" sz="3300" dirty="0"/>
              <a:t> </a:t>
            </a:r>
          </a:p>
        </p:txBody>
      </p:sp>
      <p:sp>
        <p:nvSpPr>
          <p:cNvPr id="5" name="Title 1">
            <a:extLst>
              <a:ext uri="{FF2B5EF4-FFF2-40B4-BE49-F238E27FC236}">
                <a16:creationId xmlns:a16="http://schemas.microsoft.com/office/drawing/2014/main" id="{704CC1F6-FB5A-FF6B-E35C-CECE2E1898AE}"/>
              </a:ext>
            </a:extLst>
          </p:cNvPr>
          <p:cNvSpPr txBox="1">
            <a:spLocks/>
          </p:cNvSpPr>
          <p:nvPr/>
        </p:nvSpPr>
        <p:spPr>
          <a:xfrm>
            <a:off x="8119869" y="4960757"/>
            <a:ext cx="3828976" cy="149141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pPr>
            <a:r>
              <a:rPr lang="en-US" sz="3200" dirty="0">
                <a:latin typeface="+mn-lt"/>
                <a:ea typeface="+mn-ea"/>
                <a:cs typeface="+mn-cs"/>
              </a:rPr>
              <a:t>It's NOT special treatment, I </a:t>
            </a:r>
            <a:r>
              <a:rPr lang="en-US" sz="3200" b="1" i="1" dirty="0">
                <a:latin typeface="+mn-lt"/>
                <a:ea typeface="+mn-ea"/>
                <a:cs typeface="+mn-cs"/>
              </a:rPr>
              <a:t>need</a:t>
            </a:r>
            <a:r>
              <a:rPr lang="en-US" sz="3200" dirty="0">
                <a:latin typeface="+mn-lt"/>
                <a:ea typeface="+mn-ea"/>
                <a:cs typeface="+mn-cs"/>
              </a:rPr>
              <a:t> this to be able to cope.</a:t>
            </a:r>
          </a:p>
        </p:txBody>
      </p:sp>
      <p:pic>
        <p:nvPicPr>
          <p:cNvPr id="4" name="Picture 2" descr="Behavior Chart Rewards to Motivate Kids with ADHD">
            <a:extLst>
              <a:ext uri="{FF2B5EF4-FFF2-40B4-BE49-F238E27FC236}">
                <a16:creationId xmlns:a16="http://schemas.microsoft.com/office/drawing/2014/main" id="{FCAD41C1-D006-5E4D-EAA4-FE6910C76C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786" r="-1" b="19524"/>
          <a:stretch/>
        </p:blipFill>
        <p:spPr bwMode="auto">
          <a:xfrm>
            <a:off x="320040" y="320040"/>
            <a:ext cx="11548872" cy="446227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8AD2EEB5-F5B4-4BDA-8293-9A997C1299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27285" y="5121601"/>
            <a:ext cx="0" cy="914400"/>
          </a:xfrm>
          <a:prstGeom prst="line">
            <a:avLst/>
          </a:prstGeom>
          <a:ln w="19050">
            <a:solidFill>
              <a:schemeClr val="tx1">
                <a:lumMod val="65000"/>
                <a:lumOff val="3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122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C32A-F64C-1D08-7308-1A5D6ADEBB5E}"/>
              </a:ext>
            </a:extLst>
          </p:cNvPr>
          <p:cNvSpPr>
            <a:spLocks noGrp="1"/>
          </p:cNvSpPr>
          <p:nvPr>
            <p:ph type="title"/>
          </p:nvPr>
        </p:nvSpPr>
        <p:spPr>
          <a:xfrm>
            <a:off x="4128368" y="4972692"/>
            <a:ext cx="4937937" cy="1717831"/>
          </a:xfrm>
        </p:spPr>
        <p:txBody>
          <a:bodyPr vert="horz" lIns="91440" tIns="45720" rIns="91440" bIns="45720" rtlCol="0" anchor="t">
            <a:noAutofit/>
          </a:bodyPr>
          <a:lstStyle/>
          <a:p>
            <a:r>
              <a:rPr lang="en-US" sz="2800" kern="1200" dirty="0">
                <a:solidFill>
                  <a:schemeClr val="tx1"/>
                </a:solidFill>
                <a:latin typeface="Arial Rounded MT Bold" panose="020F0704030504030204" pitchFamily="34" charset="0"/>
              </a:rPr>
              <a:t>Here are some more, real cases, of when the first thought wasn't the right thought…</a:t>
            </a:r>
          </a:p>
        </p:txBody>
      </p:sp>
      <p:sp>
        <p:nvSpPr>
          <p:cNvPr id="37" name="Freeform: Shape 24">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26">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with curly hair&#10;&#10;Description automatically generated">
            <a:extLst>
              <a:ext uri="{FF2B5EF4-FFF2-40B4-BE49-F238E27FC236}">
                <a16:creationId xmlns:a16="http://schemas.microsoft.com/office/drawing/2014/main" id="{767FA16A-8695-DF9F-4D2E-0721E3080518}"/>
              </a:ext>
            </a:extLst>
          </p:cNvPr>
          <p:cNvPicPr>
            <a:picLocks noChangeAspect="1"/>
          </p:cNvPicPr>
          <p:nvPr/>
        </p:nvPicPr>
        <p:blipFill rotWithShape="1">
          <a:blip r:embed="rId3">
            <a:extLst>
              <a:ext uri="{28A0092B-C50C-407E-A947-70E740481C1C}">
                <a14:useLocalDpi xmlns:a14="http://schemas.microsoft.com/office/drawing/2010/main" val="0"/>
              </a:ext>
            </a:extLst>
          </a:blip>
          <a:srcRect l="-341" t="29057" r="17550" b="21483"/>
          <a:stretch/>
        </p:blipFill>
        <p:spPr>
          <a:xfrm>
            <a:off x="1246572" y="-51361"/>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7" name="Picture 6" descr="A cartoon of a child with his hand on his chest&#10;&#10;Description automatically generated">
            <a:extLst>
              <a:ext uri="{FF2B5EF4-FFF2-40B4-BE49-F238E27FC236}">
                <a16:creationId xmlns:a16="http://schemas.microsoft.com/office/drawing/2014/main" id="{7537A383-DB81-9CC9-446A-F0656B5B5D28}"/>
              </a:ext>
            </a:extLst>
          </p:cNvPr>
          <p:cNvPicPr>
            <a:picLocks noChangeAspect="1"/>
          </p:cNvPicPr>
          <p:nvPr/>
        </p:nvPicPr>
        <p:blipFill rotWithShape="1">
          <a:blip r:embed="rId4">
            <a:extLst>
              <a:ext uri="{28A0092B-C50C-407E-A947-70E740481C1C}">
                <a14:useLocalDpi xmlns:a14="http://schemas.microsoft.com/office/drawing/2010/main" val="0"/>
              </a:ext>
            </a:extLst>
          </a:blip>
          <a:srcRect l="9956" t="67" r="9518" b="-68"/>
          <a:stretch/>
        </p:blipFill>
        <p:spPr>
          <a:xfrm>
            <a:off x="-94615" y="2288332"/>
            <a:ext cx="3679722"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39" name="Oval 28">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0">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cartoon of a child&#10;&#10;Description automatically generated">
            <a:extLst>
              <a:ext uri="{FF2B5EF4-FFF2-40B4-BE49-F238E27FC236}">
                <a16:creationId xmlns:a16="http://schemas.microsoft.com/office/drawing/2014/main" id="{1B3BD396-65ED-9EB9-EA77-0B1DF3172668}"/>
              </a:ext>
            </a:extLst>
          </p:cNvPr>
          <p:cNvPicPr>
            <a:picLocks noChangeAspect="1"/>
          </p:cNvPicPr>
          <p:nvPr/>
        </p:nvPicPr>
        <p:blipFill rotWithShape="1">
          <a:blip r:embed="rId5">
            <a:extLst>
              <a:ext uri="{28A0092B-C50C-407E-A947-70E740481C1C}">
                <a14:useLocalDpi xmlns:a14="http://schemas.microsoft.com/office/drawing/2010/main" val="0"/>
              </a:ext>
            </a:extLst>
          </a:blip>
          <a:srcRect l="16404" t="13666" r="709" b="3446"/>
          <a:stretch/>
        </p:blipFill>
        <p:spPr>
          <a:xfrm>
            <a:off x="3749701" y="2547568"/>
            <a:ext cx="1591056"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4" name="Picture 3" descr="A cartoon of a child&#10;&#10;Description automatically generated">
            <a:extLst>
              <a:ext uri="{FF2B5EF4-FFF2-40B4-BE49-F238E27FC236}">
                <a16:creationId xmlns:a16="http://schemas.microsoft.com/office/drawing/2014/main" id="{E14BFBBB-9EE3-7F82-334A-EE5C7B2DA617}"/>
              </a:ext>
            </a:extLst>
          </p:cNvPr>
          <p:cNvPicPr>
            <a:picLocks noChangeAspect="1"/>
          </p:cNvPicPr>
          <p:nvPr/>
        </p:nvPicPr>
        <p:blipFill rotWithShape="1">
          <a:blip r:embed="rId6">
            <a:extLst>
              <a:ext uri="{28A0092B-C50C-407E-A947-70E740481C1C}">
                <a14:useLocalDpi xmlns:a14="http://schemas.microsoft.com/office/drawing/2010/main" val="0"/>
              </a:ext>
            </a:extLst>
          </a:blip>
          <a:srcRect l="8392" t="9458" r="6635" b="5569"/>
          <a:stretch/>
        </p:blipFill>
        <p:spPr>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1" name="Freeform: Shape 32">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descr="A hand holding a button&#10;&#10;Description automatically generated">
            <a:extLst>
              <a:ext uri="{FF2B5EF4-FFF2-40B4-BE49-F238E27FC236}">
                <a16:creationId xmlns:a16="http://schemas.microsoft.com/office/drawing/2014/main" id="{53F8A498-46D2-A225-5CC3-50CA00532438}"/>
              </a:ext>
            </a:extLst>
          </p:cNvPr>
          <p:cNvPicPr>
            <a:picLocks noChangeAspect="1"/>
          </p:cNvPicPr>
          <p:nvPr/>
        </p:nvPicPr>
        <p:blipFill rotWithShape="1">
          <a:blip r:embed="rId7">
            <a:extLst>
              <a:ext uri="{28A0092B-C50C-407E-A947-70E740481C1C}">
                <a14:useLocalDpi xmlns:a14="http://schemas.microsoft.com/office/drawing/2010/main" val="0"/>
              </a:ext>
            </a:extLst>
          </a:blip>
          <a:srcRect l="7601" t="17779" r="11476" b="-1438"/>
          <a:stretch/>
        </p:blipFill>
        <p:spPr>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42" name="Freeform: Shape 34">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hand touching a red background&#10;&#10;Description automatically generated">
            <a:extLst>
              <a:ext uri="{FF2B5EF4-FFF2-40B4-BE49-F238E27FC236}">
                <a16:creationId xmlns:a16="http://schemas.microsoft.com/office/drawing/2014/main" id="{F2465A0F-8A2E-A1FB-BDB7-6D04111EEDC4}"/>
              </a:ext>
            </a:extLst>
          </p:cNvPr>
          <p:cNvPicPr>
            <a:picLocks noChangeAspect="1"/>
          </p:cNvPicPr>
          <p:nvPr/>
        </p:nvPicPr>
        <p:blipFill rotWithShape="1">
          <a:blip r:embed="rId8">
            <a:extLst>
              <a:ext uri="{28A0092B-C50C-407E-A947-70E740481C1C}">
                <a14:useLocalDpi xmlns:a14="http://schemas.microsoft.com/office/drawing/2010/main" val="0"/>
              </a:ext>
            </a:extLst>
          </a:blip>
          <a:srcRect l="-650" t="5147" r="14230" b="7332"/>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4194501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CE128-BED8-3FAE-2833-1F1626A6DDCB}"/>
              </a:ext>
            </a:extLst>
          </p:cNvPr>
          <p:cNvSpPr txBox="1"/>
          <p:nvPr/>
        </p:nvSpPr>
        <p:spPr>
          <a:xfrm>
            <a:off x="2354887" y="1441938"/>
            <a:ext cx="7482222"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latin typeface="Arial Rounded MT Bold" panose="020F0704030504030204" pitchFamily="34" charset="0"/>
                <a:ea typeface="+mj-ea"/>
                <a:cs typeface="+mj-cs"/>
              </a:rPr>
              <a:t>Reflection…</a:t>
            </a:r>
          </a:p>
        </p:txBody>
      </p:sp>
      <p:sp>
        <p:nvSpPr>
          <p:cNvPr id="3" name="Rectangle 2">
            <a:extLst>
              <a:ext uri="{FF2B5EF4-FFF2-40B4-BE49-F238E27FC236}">
                <a16:creationId xmlns:a16="http://schemas.microsoft.com/office/drawing/2014/main" id="{2E821B0E-457B-0A89-CFCF-B387433AD78F}"/>
              </a:ext>
            </a:extLst>
          </p:cNvPr>
          <p:cNvSpPr/>
          <p:nvPr/>
        </p:nvSpPr>
        <p:spPr>
          <a:xfrm>
            <a:off x="-2" y="5901911"/>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DFBCB6D-4719-4FBE-2F93-AE82CED05B28}"/>
              </a:ext>
            </a:extLst>
          </p:cNvPr>
          <p:cNvSpPr/>
          <p:nvPr/>
        </p:nvSpPr>
        <p:spPr>
          <a:xfrm>
            <a:off x="0" y="0"/>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DE2016A-0C32-B6E6-2352-C6ADAFC8F4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05" b="92348" l="9763" r="93668">
                        <a14:foregroundMark x1="44327" y1="5805" x2="44327" y2="5805"/>
                        <a14:foregroundMark x1="93668" y1="51979" x2="93668" y2="51979"/>
                        <a14:foregroundMark x1="45383" y1="92348" x2="45383" y2="92348"/>
                      </a14:backgroundRemoval>
                    </a14:imgEffect>
                  </a14:imgLayer>
                </a14:imgProps>
              </a:ext>
            </a:extLst>
          </a:blip>
          <a:stretch>
            <a:fillRect/>
          </a:stretch>
        </p:blipFill>
        <p:spPr>
          <a:xfrm>
            <a:off x="134888" y="106699"/>
            <a:ext cx="2420743" cy="2420743"/>
          </a:xfrm>
          <a:prstGeom prst="rect">
            <a:avLst/>
          </a:prstGeom>
        </p:spPr>
      </p:pic>
      <p:pic>
        <p:nvPicPr>
          <p:cNvPr id="10" name="Picture 9">
            <a:extLst>
              <a:ext uri="{FF2B5EF4-FFF2-40B4-BE49-F238E27FC236}">
                <a16:creationId xmlns:a16="http://schemas.microsoft.com/office/drawing/2014/main" id="{89D53E33-BEA0-5CE4-9909-327EA4FBDC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55" b="92364" l="9894" r="93993">
                        <a14:foregroundMark x1="63428" y1="7636" x2="63428" y2="7636"/>
                        <a14:foregroundMark x1="93993" y1="47273" x2="93993" y2="47273"/>
                        <a14:foregroundMark x1="52297" y1="92364" x2="52297" y2="92364"/>
                      </a14:backgroundRemoval>
                    </a14:imgEffect>
                  </a14:imgLayer>
                </a14:imgProps>
              </a:ext>
            </a:extLst>
          </a:blip>
          <a:stretch>
            <a:fillRect/>
          </a:stretch>
        </p:blipFill>
        <p:spPr>
          <a:xfrm>
            <a:off x="9884949" y="4737812"/>
            <a:ext cx="2088801" cy="2029754"/>
          </a:xfrm>
          <a:prstGeom prst="rect">
            <a:avLst/>
          </a:prstGeom>
        </p:spPr>
      </p:pic>
      <p:pic>
        <p:nvPicPr>
          <p:cNvPr id="12" name="Picture 11">
            <a:extLst>
              <a:ext uri="{FF2B5EF4-FFF2-40B4-BE49-F238E27FC236}">
                <a16:creationId xmlns:a16="http://schemas.microsoft.com/office/drawing/2014/main" id="{7EEFF9DA-D322-C2B8-5B45-261049F0AD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66" b="89842" l="7173" r="89662">
                        <a14:foregroundMark x1="7173" y1="21219" x2="7173" y2="21219"/>
                        <a14:foregroundMark x1="84810" y1="4966" x2="84810" y2="4966"/>
                      </a14:backgroundRemoval>
                    </a14:imgEffect>
                  </a14:imgLayer>
                </a14:imgProps>
              </a:ext>
            </a:extLst>
          </a:blip>
          <a:stretch>
            <a:fillRect/>
          </a:stretch>
        </p:blipFill>
        <p:spPr>
          <a:xfrm rot="1644263">
            <a:off x="10040873" y="135890"/>
            <a:ext cx="1914074" cy="1788892"/>
          </a:xfrm>
          <a:prstGeom prst="rect">
            <a:avLst/>
          </a:prstGeom>
        </p:spPr>
      </p:pic>
      <p:pic>
        <p:nvPicPr>
          <p:cNvPr id="14" name="Picture 13">
            <a:extLst>
              <a:ext uri="{FF2B5EF4-FFF2-40B4-BE49-F238E27FC236}">
                <a16:creationId xmlns:a16="http://schemas.microsoft.com/office/drawing/2014/main" id="{1CCE769B-4EBC-688E-3A02-D55B47D98E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07" b="89789" l="9735" r="94100">
                        <a14:foregroundMark x1="90265" y1="39085" x2="90265" y2="39085"/>
                        <a14:foregroundMark x1="94100" y1="41197" x2="94100" y2="41197"/>
                      </a14:backgroundRemoval>
                    </a14:imgEffect>
                  </a14:imgLayer>
                </a14:imgProps>
              </a:ext>
            </a:extLst>
          </a:blip>
          <a:stretch>
            <a:fillRect/>
          </a:stretch>
        </p:blipFill>
        <p:spPr>
          <a:xfrm>
            <a:off x="7294808" y="-63697"/>
            <a:ext cx="2590141" cy="2169912"/>
          </a:xfrm>
          <a:prstGeom prst="rect">
            <a:avLst/>
          </a:prstGeom>
        </p:spPr>
      </p:pic>
      <p:pic>
        <p:nvPicPr>
          <p:cNvPr id="16" name="Picture 15">
            <a:extLst>
              <a:ext uri="{FF2B5EF4-FFF2-40B4-BE49-F238E27FC236}">
                <a16:creationId xmlns:a16="http://schemas.microsoft.com/office/drawing/2014/main" id="{DFEEFDEB-A416-46C0-5040-CC46C979F13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553936" y="5230705"/>
            <a:ext cx="2420744" cy="1862742"/>
          </a:xfrm>
          <a:prstGeom prst="rect">
            <a:avLst/>
          </a:prstGeom>
        </p:spPr>
      </p:pic>
      <p:pic>
        <p:nvPicPr>
          <p:cNvPr id="18" name="Picture 17">
            <a:extLst>
              <a:ext uri="{FF2B5EF4-FFF2-40B4-BE49-F238E27FC236}">
                <a16:creationId xmlns:a16="http://schemas.microsoft.com/office/drawing/2014/main" id="{778673BE-046E-60CB-CCBE-8DE88DB276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04" b="93382" l="7232" r="89776">
                        <a14:foregroundMark x1="38903" y1="93627" x2="38903" y2="93627"/>
                        <a14:foregroundMark x1="7232" y1="68382" x2="7232" y2="68382"/>
                      </a14:backgroundRemoval>
                    </a14:imgEffect>
                  </a14:imgLayer>
                </a14:imgProps>
              </a:ext>
            </a:extLst>
          </a:blip>
          <a:stretch>
            <a:fillRect/>
          </a:stretch>
        </p:blipFill>
        <p:spPr>
          <a:xfrm>
            <a:off x="271783" y="4535827"/>
            <a:ext cx="2010367" cy="2045461"/>
          </a:xfrm>
          <a:prstGeom prst="rect">
            <a:avLst/>
          </a:prstGeom>
        </p:spPr>
      </p:pic>
      <p:pic>
        <p:nvPicPr>
          <p:cNvPr id="20" name="Picture 19">
            <a:extLst>
              <a:ext uri="{FF2B5EF4-FFF2-40B4-BE49-F238E27FC236}">
                <a16:creationId xmlns:a16="http://schemas.microsoft.com/office/drawing/2014/main" id="{BECBA0FC-AB12-79CD-A217-2516FC530BE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612" b="97968" l="9581" r="91218">
                        <a14:foregroundMark x1="20160" y1="8352" x2="20160" y2="8352"/>
                        <a14:foregroundMark x1="76647" y1="4063" x2="76647" y2="4063"/>
                        <a14:foregroundMark x1="91218" y1="48307" x2="91218" y2="48307"/>
                        <a14:foregroundMark x1="91218" y1="90293" x2="91218" y2="90293"/>
                        <a14:foregroundMark x1="27545" y1="97968" x2="27545" y2="97968"/>
                      </a14:backgroundRemoval>
                    </a14:imgEffect>
                  </a14:imgLayer>
                </a14:imgProps>
              </a:ext>
            </a:extLst>
          </a:blip>
          <a:stretch>
            <a:fillRect/>
          </a:stretch>
        </p:blipFill>
        <p:spPr>
          <a:xfrm rot="21028893">
            <a:off x="2778370" y="103560"/>
            <a:ext cx="1928808" cy="1705513"/>
          </a:xfrm>
          <a:prstGeom prst="rect">
            <a:avLst/>
          </a:prstGeom>
        </p:spPr>
      </p:pic>
      <p:pic>
        <p:nvPicPr>
          <p:cNvPr id="22" name="Picture 21">
            <a:extLst>
              <a:ext uri="{FF2B5EF4-FFF2-40B4-BE49-F238E27FC236}">
                <a16:creationId xmlns:a16="http://schemas.microsoft.com/office/drawing/2014/main" id="{85E72493-9F1B-CCC5-2AD5-6AB74F1510E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7395423" y="4878405"/>
            <a:ext cx="2010366" cy="1979595"/>
          </a:xfrm>
          <a:prstGeom prst="rect">
            <a:avLst/>
          </a:prstGeom>
        </p:spPr>
      </p:pic>
    </p:spTree>
    <p:extLst>
      <p:ext uri="{BB962C8B-B14F-4D97-AF65-F5344CB8AC3E}">
        <p14:creationId xmlns:p14="http://schemas.microsoft.com/office/powerpoint/2010/main" val="319682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CE128-BED8-3FAE-2833-1F1626A6DDCB}"/>
              </a:ext>
            </a:extLst>
          </p:cNvPr>
          <p:cNvSpPr txBox="1"/>
          <p:nvPr/>
        </p:nvSpPr>
        <p:spPr>
          <a:xfrm>
            <a:off x="1574366" y="1132263"/>
            <a:ext cx="9565330"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dirty="0">
                <a:latin typeface="Arial Rounded MT Bold" panose="020F0704030504030204" pitchFamily="34" charset="0"/>
                <a:ea typeface="+mj-ea"/>
                <a:cs typeface="+mj-cs"/>
              </a:rPr>
              <a:t>If you want more information about this campaign, visit the </a:t>
            </a:r>
          </a:p>
          <a:p>
            <a:pPr algn="ctr">
              <a:lnSpc>
                <a:spcPct val="90000"/>
              </a:lnSpc>
              <a:spcBef>
                <a:spcPct val="0"/>
              </a:spcBef>
              <a:spcAft>
                <a:spcPts val="600"/>
              </a:spcAft>
            </a:pPr>
            <a:r>
              <a:rPr lang="en-US" sz="3600" dirty="0">
                <a:latin typeface="Arial Rounded MT Bold" panose="020F0704030504030204" pitchFamily="34" charset="0"/>
                <a:ea typeface="+mj-ea"/>
                <a:cs typeface="+mj-cs"/>
              </a:rPr>
              <a:t>'Child Friendly Leeds Blog' </a:t>
            </a:r>
          </a:p>
        </p:txBody>
      </p:sp>
      <p:sp>
        <p:nvSpPr>
          <p:cNvPr id="3" name="Rectangle 2">
            <a:extLst>
              <a:ext uri="{FF2B5EF4-FFF2-40B4-BE49-F238E27FC236}">
                <a16:creationId xmlns:a16="http://schemas.microsoft.com/office/drawing/2014/main" id="{2E821B0E-457B-0A89-CFCF-B387433AD78F}"/>
              </a:ext>
            </a:extLst>
          </p:cNvPr>
          <p:cNvSpPr/>
          <p:nvPr/>
        </p:nvSpPr>
        <p:spPr>
          <a:xfrm>
            <a:off x="-2" y="5901911"/>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DFBCB6D-4719-4FBE-2F93-AE82CED05B28}"/>
              </a:ext>
            </a:extLst>
          </p:cNvPr>
          <p:cNvSpPr/>
          <p:nvPr/>
        </p:nvSpPr>
        <p:spPr>
          <a:xfrm>
            <a:off x="0" y="0"/>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DE2016A-0C32-B6E6-2352-C6ADAFC8F4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05" b="92348" l="9763" r="93668">
                        <a14:foregroundMark x1="44327" y1="5805" x2="44327" y2="5805"/>
                        <a14:foregroundMark x1="93668" y1="51979" x2="93668" y2="51979"/>
                        <a14:foregroundMark x1="45383" y1="92348" x2="45383" y2="92348"/>
                      </a14:backgroundRemoval>
                    </a14:imgEffect>
                  </a14:imgLayer>
                </a14:imgProps>
              </a:ext>
            </a:extLst>
          </a:blip>
          <a:stretch>
            <a:fillRect/>
          </a:stretch>
        </p:blipFill>
        <p:spPr>
          <a:xfrm>
            <a:off x="134888" y="106699"/>
            <a:ext cx="2420743" cy="2420743"/>
          </a:xfrm>
          <a:prstGeom prst="rect">
            <a:avLst/>
          </a:prstGeom>
        </p:spPr>
      </p:pic>
      <p:pic>
        <p:nvPicPr>
          <p:cNvPr id="10" name="Picture 9">
            <a:extLst>
              <a:ext uri="{FF2B5EF4-FFF2-40B4-BE49-F238E27FC236}">
                <a16:creationId xmlns:a16="http://schemas.microsoft.com/office/drawing/2014/main" id="{89D53E33-BEA0-5CE4-9909-327EA4FBDC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55" b="92364" l="9894" r="93993">
                        <a14:foregroundMark x1="63428" y1="7636" x2="63428" y2="7636"/>
                        <a14:foregroundMark x1="93993" y1="47273" x2="93993" y2="47273"/>
                        <a14:foregroundMark x1="52297" y1="92364" x2="52297" y2="92364"/>
                      </a14:backgroundRemoval>
                    </a14:imgEffect>
                  </a14:imgLayer>
                </a14:imgProps>
              </a:ext>
            </a:extLst>
          </a:blip>
          <a:stretch>
            <a:fillRect/>
          </a:stretch>
        </p:blipFill>
        <p:spPr>
          <a:xfrm>
            <a:off x="9884949" y="4737812"/>
            <a:ext cx="2088801" cy="2029754"/>
          </a:xfrm>
          <a:prstGeom prst="rect">
            <a:avLst/>
          </a:prstGeom>
        </p:spPr>
      </p:pic>
      <p:pic>
        <p:nvPicPr>
          <p:cNvPr id="12" name="Picture 11">
            <a:extLst>
              <a:ext uri="{FF2B5EF4-FFF2-40B4-BE49-F238E27FC236}">
                <a16:creationId xmlns:a16="http://schemas.microsoft.com/office/drawing/2014/main" id="{7EEFF9DA-D322-C2B8-5B45-261049F0AD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66" b="89842" l="7173" r="89662">
                        <a14:foregroundMark x1="7173" y1="21219" x2="7173" y2="21219"/>
                        <a14:foregroundMark x1="84810" y1="4966" x2="84810" y2="4966"/>
                      </a14:backgroundRemoval>
                    </a14:imgEffect>
                  </a14:imgLayer>
                </a14:imgProps>
              </a:ext>
            </a:extLst>
          </a:blip>
          <a:stretch>
            <a:fillRect/>
          </a:stretch>
        </p:blipFill>
        <p:spPr>
          <a:xfrm rot="1644263">
            <a:off x="10040873" y="135890"/>
            <a:ext cx="1914074" cy="1788892"/>
          </a:xfrm>
          <a:prstGeom prst="rect">
            <a:avLst/>
          </a:prstGeom>
        </p:spPr>
      </p:pic>
      <p:pic>
        <p:nvPicPr>
          <p:cNvPr id="14" name="Picture 13">
            <a:extLst>
              <a:ext uri="{FF2B5EF4-FFF2-40B4-BE49-F238E27FC236}">
                <a16:creationId xmlns:a16="http://schemas.microsoft.com/office/drawing/2014/main" id="{1CCE769B-4EBC-688E-3A02-D55B47D98E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07" b="89789" l="9735" r="94100">
                        <a14:foregroundMark x1="90265" y1="39085" x2="90265" y2="39085"/>
                        <a14:foregroundMark x1="94100" y1="41197" x2="94100" y2="41197"/>
                      </a14:backgroundRemoval>
                    </a14:imgEffect>
                  </a14:imgLayer>
                </a14:imgProps>
              </a:ext>
            </a:extLst>
          </a:blip>
          <a:stretch>
            <a:fillRect/>
          </a:stretch>
        </p:blipFill>
        <p:spPr>
          <a:xfrm>
            <a:off x="7294808" y="-63697"/>
            <a:ext cx="2590141" cy="2169912"/>
          </a:xfrm>
          <a:prstGeom prst="rect">
            <a:avLst/>
          </a:prstGeom>
        </p:spPr>
      </p:pic>
      <p:pic>
        <p:nvPicPr>
          <p:cNvPr id="16" name="Picture 15">
            <a:extLst>
              <a:ext uri="{FF2B5EF4-FFF2-40B4-BE49-F238E27FC236}">
                <a16:creationId xmlns:a16="http://schemas.microsoft.com/office/drawing/2014/main" id="{DFEEFDEB-A416-46C0-5040-CC46C979F13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553936" y="5230705"/>
            <a:ext cx="2420744" cy="1862742"/>
          </a:xfrm>
          <a:prstGeom prst="rect">
            <a:avLst/>
          </a:prstGeom>
        </p:spPr>
      </p:pic>
      <p:pic>
        <p:nvPicPr>
          <p:cNvPr id="18" name="Picture 17">
            <a:extLst>
              <a:ext uri="{FF2B5EF4-FFF2-40B4-BE49-F238E27FC236}">
                <a16:creationId xmlns:a16="http://schemas.microsoft.com/office/drawing/2014/main" id="{778673BE-046E-60CB-CCBE-8DE88DB276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04" b="93382" l="7232" r="89776">
                        <a14:foregroundMark x1="38903" y1="93627" x2="38903" y2="93627"/>
                        <a14:foregroundMark x1="7232" y1="68382" x2="7232" y2="68382"/>
                      </a14:backgroundRemoval>
                    </a14:imgEffect>
                  </a14:imgLayer>
                </a14:imgProps>
              </a:ext>
            </a:extLst>
          </a:blip>
          <a:stretch>
            <a:fillRect/>
          </a:stretch>
        </p:blipFill>
        <p:spPr>
          <a:xfrm>
            <a:off x="271783" y="4535827"/>
            <a:ext cx="2010367" cy="2045461"/>
          </a:xfrm>
          <a:prstGeom prst="rect">
            <a:avLst/>
          </a:prstGeom>
        </p:spPr>
      </p:pic>
      <p:pic>
        <p:nvPicPr>
          <p:cNvPr id="20" name="Picture 19">
            <a:extLst>
              <a:ext uri="{FF2B5EF4-FFF2-40B4-BE49-F238E27FC236}">
                <a16:creationId xmlns:a16="http://schemas.microsoft.com/office/drawing/2014/main" id="{BECBA0FC-AB12-79CD-A217-2516FC530BE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612" b="97968" l="9581" r="91218">
                        <a14:foregroundMark x1="20160" y1="8352" x2="20160" y2="8352"/>
                        <a14:foregroundMark x1="76647" y1="4063" x2="76647" y2="4063"/>
                        <a14:foregroundMark x1="91218" y1="48307" x2="91218" y2="48307"/>
                        <a14:foregroundMark x1="91218" y1="90293" x2="91218" y2="90293"/>
                        <a14:foregroundMark x1="27545" y1="97968" x2="27545" y2="97968"/>
                      </a14:backgroundRemoval>
                    </a14:imgEffect>
                  </a14:imgLayer>
                </a14:imgProps>
              </a:ext>
            </a:extLst>
          </a:blip>
          <a:stretch>
            <a:fillRect/>
          </a:stretch>
        </p:blipFill>
        <p:spPr>
          <a:xfrm rot="21028893">
            <a:off x="2778370" y="103560"/>
            <a:ext cx="1928808" cy="1705513"/>
          </a:xfrm>
          <a:prstGeom prst="rect">
            <a:avLst/>
          </a:prstGeom>
        </p:spPr>
      </p:pic>
      <p:pic>
        <p:nvPicPr>
          <p:cNvPr id="22" name="Picture 21">
            <a:extLst>
              <a:ext uri="{FF2B5EF4-FFF2-40B4-BE49-F238E27FC236}">
                <a16:creationId xmlns:a16="http://schemas.microsoft.com/office/drawing/2014/main" id="{85E72493-9F1B-CCC5-2AD5-6AB74F1510E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7395423" y="4878405"/>
            <a:ext cx="2010366" cy="1979595"/>
          </a:xfrm>
          <a:prstGeom prst="rect">
            <a:avLst/>
          </a:prstGeom>
        </p:spPr>
      </p:pic>
      <p:pic>
        <p:nvPicPr>
          <p:cNvPr id="5" name="Picture 4" descr="A hand with a thumb up&#10;&#10;Description automatically generated">
            <a:extLst>
              <a:ext uri="{FF2B5EF4-FFF2-40B4-BE49-F238E27FC236}">
                <a16:creationId xmlns:a16="http://schemas.microsoft.com/office/drawing/2014/main" id="{D0710D3F-156A-983C-DE36-5D410870485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94913" y="4177952"/>
            <a:ext cx="1180277" cy="1326197"/>
          </a:xfrm>
          <a:prstGeom prst="rect">
            <a:avLst/>
          </a:prstGeom>
        </p:spPr>
      </p:pic>
    </p:spTree>
    <p:extLst>
      <p:ext uri="{BB962C8B-B14F-4D97-AF65-F5344CB8AC3E}">
        <p14:creationId xmlns:p14="http://schemas.microsoft.com/office/powerpoint/2010/main" val="3430769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nvisible Disabilities Week - October 2021 - Applegarth Healthcare">
            <a:extLst>
              <a:ext uri="{FF2B5EF4-FFF2-40B4-BE49-F238E27FC236}">
                <a16:creationId xmlns:a16="http://schemas.microsoft.com/office/drawing/2014/main" id="{A40C99D4-09BF-8AC7-B0EA-72C3D9A77D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193"/>
          <a:stretch/>
        </p:blipFill>
        <p:spPr bwMode="auto">
          <a:xfrm>
            <a:off x="1383903" y="251016"/>
            <a:ext cx="9424193" cy="66069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D314B5-FD4F-152A-43CE-26F0F852E233}"/>
              </a:ext>
            </a:extLst>
          </p:cNvPr>
          <p:cNvSpPr txBox="1">
            <a:spLocks/>
          </p:cNvSpPr>
          <p:nvPr/>
        </p:nvSpPr>
        <p:spPr>
          <a:xfrm>
            <a:off x="246658" y="251016"/>
            <a:ext cx="11411942" cy="1019449"/>
          </a:xfrm>
          <a:prstGeom prst="rect">
            <a:avLst/>
          </a:prstGeom>
        </p:spPr>
        <p:txBody>
          <a:bodyPr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dirty="0">
                <a:latin typeface="Arial Rounded MT Bold" panose="020F0704030504030204" pitchFamily="34" charset="0"/>
              </a:rPr>
              <a:t>These people all have 'hidden' disabilities…</a:t>
            </a:r>
          </a:p>
        </p:txBody>
      </p:sp>
    </p:spTree>
    <p:extLst>
      <p:ext uri="{BB962C8B-B14F-4D97-AF65-F5344CB8AC3E}">
        <p14:creationId xmlns:p14="http://schemas.microsoft.com/office/powerpoint/2010/main" val="1804067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821B0E-457B-0A89-CFCF-B387433AD78F}"/>
              </a:ext>
            </a:extLst>
          </p:cNvPr>
          <p:cNvSpPr/>
          <p:nvPr/>
        </p:nvSpPr>
        <p:spPr>
          <a:xfrm>
            <a:off x="-2" y="5901911"/>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89D53E33-BEA0-5CE4-9909-327EA4FBDC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455" b="92364" l="9894" r="93993">
                        <a14:foregroundMark x1="63428" y1="7636" x2="63428" y2="7636"/>
                        <a14:foregroundMark x1="93993" y1="47273" x2="93993" y2="47273"/>
                        <a14:foregroundMark x1="52297" y1="92364" x2="52297" y2="92364"/>
                      </a14:backgroundRemoval>
                    </a14:imgEffect>
                  </a14:imgLayer>
                </a14:imgProps>
              </a:ext>
            </a:extLst>
          </a:blip>
          <a:stretch>
            <a:fillRect/>
          </a:stretch>
        </p:blipFill>
        <p:spPr>
          <a:xfrm>
            <a:off x="9884949" y="4737812"/>
            <a:ext cx="2088801" cy="2029754"/>
          </a:xfrm>
          <a:prstGeom prst="rect">
            <a:avLst/>
          </a:prstGeom>
        </p:spPr>
      </p:pic>
      <p:sp>
        <p:nvSpPr>
          <p:cNvPr id="4" name="Rectangle 3">
            <a:extLst>
              <a:ext uri="{FF2B5EF4-FFF2-40B4-BE49-F238E27FC236}">
                <a16:creationId xmlns:a16="http://schemas.microsoft.com/office/drawing/2014/main" id="{EDFBCB6D-4719-4FBE-2F93-AE82CED05B28}"/>
              </a:ext>
            </a:extLst>
          </p:cNvPr>
          <p:cNvSpPr/>
          <p:nvPr/>
        </p:nvSpPr>
        <p:spPr>
          <a:xfrm>
            <a:off x="0" y="0"/>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7BFCE128-BED8-3FAE-2833-1F1626A6DDCB}"/>
              </a:ext>
            </a:extLst>
          </p:cNvPr>
          <p:cNvSpPr txBox="1"/>
          <p:nvPr/>
        </p:nvSpPr>
        <p:spPr>
          <a:xfrm>
            <a:off x="271784" y="102406"/>
            <a:ext cx="11701966" cy="84732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dirty="0">
                <a:solidFill>
                  <a:schemeClr val="bg1"/>
                </a:solidFill>
                <a:latin typeface="Arial Rounded MT Bold" panose="020F0704030504030204" pitchFamily="34" charset="0"/>
                <a:ea typeface="+mj-ea"/>
                <a:cs typeface="+mj-cs"/>
              </a:rPr>
              <a:t>It's important that this is a city-wide message…</a:t>
            </a:r>
          </a:p>
        </p:txBody>
      </p:sp>
      <p:pic>
        <p:nvPicPr>
          <p:cNvPr id="22" name="Picture 21">
            <a:extLst>
              <a:ext uri="{FF2B5EF4-FFF2-40B4-BE49-F238E27FC236}">
                <a16:creationId xmlns:a16="http://schemas.microsoft.com/office/drawing/2014/main" id="{85E72493-9F1B-CCC5-2AD5-6AB74F1510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395423" y="4878405"/>
            <a:ext cx="2010366" cy="1979595"/>
          </a:xfrm>
          <a:prstGeom prst="rect">
            <a:avLst/>
          </a:prstGeom>
        </p:spPr>
      </p:pic>
      <p:pic>
        <p:nvPicPr>
          <p:cNvPr id="5" name="Picture 4" descr="A hand with a thumb up&#10;&#10;Description automatically generated">
            <a:extLst>
              <a:ext uri="{FF2B5EF4-FFF2-40B4-BE49-F238E27FC236}">
                <a16:creationId xmlns:a16="http://schemas.microsoft.com/office/drawing/2014/main" id="{D0710D3F-156A-983C-DE36-5D41087048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4913" y="5354721"/>
            <a:ext cx="1180277" cy="1326197"/>
          </a:xfrm>
          <a:prstGeom prst="rect">
            <a:avLst/>
          </a:prstGeom>
        </p:spPr>
      </p:pic>
      <p:pic>
        <p:nvPicPr>
          <p:cNvPr id="9" name="Picture 8">
            <a:extLst>
              <a:ext uri="{FF2B5EF4-FFF2-40B4-BE49-F238E27FC236}">
                <a16:creationId xmlns:a16="http://schemas.microsoft.com/office/drawing/2014/main" id="{4E17AB9F-5540-908C-DCFE-A38E2D9DE39E}"/>
              </a:ext>
            </a:extLst>
          </p:cNvPr>
          <p:cNvPicPr>
            <a:picLocks noChangeAspect="1"/>
          </p:cNvPicPr>
          <p:nvPr/>
        </p:nvPicPr>
        <p:blipFill>
          <a:blip r:embed="rId8"/>
          <a:stretch>
            <a:fillRect/>
          </a:stretch>
        </p:blipFill>
        <p:spPr>
          <a:xfrm>
            <a:off x="58786" y="1914652"/>
            <a:ext cx="2209148" cy="3092074"/>
          </a:xfrm>
          <a:prstGeom prst="rect">
            <a:avLst/>
          </a:prstGeom>
        </p:spPr>
      </p:pic>
      <p:pic>
        <p:nvPicPr>
          <p:cNvPr id="6" name="Picture 5" descr="A poster of a group of children&#10;&#10;Description automatically generated">
            <a:extLst>
              <a:ext uri="{FF2B5EF4-FFF2-40B4-BE49-F238E27FC236}">
                <a16:creationId xmlns:a16="http://schemas.microsoft.com/office/drawing/2014/main" id="{8218E7CD-70AA-B190-6802-3E6D523DEB7F}"/>
              </a:ext>
            </a:extLst>
          </p:cNvPr>
          <p:cNvPicPr>
            <a:picLocks noChangeAspect="1"/>
          </p:cNvPicPr>
          <p:nvPr/>
        </p:nvPicPr>
        <p:blipFill>
          <a:blip r:embed="rId9"/>
          <a:stretch>
            <a:fillRect/>
          </a:stretch>
        </p:blipFill>
        <p:spPr>
          <a:xfrm>
            <a:off x="2097177" y="891326"/>
            <a:ext cx="3187620" cy="2247271"/>
          </a:xfrm>
          <a:prstGeom prst="rect">
            <a:avLst/>
          </a:prstGeom>
        </p:spPr>
      </p:pic>
      <p:pic>
        <p:nvPicPr>
          <p:cNvPr id="7" name="Picture 6" descr="A poster with butterflies and text&#10;&#10;Description automatically generated">
            <a:extLst>
              <a:ext uri="{FF2B5EF4-FFF2-40B4-BE49-F238E27FC236}">
                <a16:creationId xmlns:a16="http://schemas.microsoft.com/office/drawing/2014/main" id="{AB65E11D-C95B-5B2B-8B98-A6224C08336A}"/>
              </a:ext>
            </a:extLst>
          </p:cNvPr>
          <p:cNvPicPr>
            <a:picLocks noChangeAspect="1"/>
          </p:cNvPicPr>
          <p:nvPr/>
        </p:nvPicPr>
        <p:blipFill>
          <a:blip r:embed="rId10"/>
          <a:stretch>
            <a:fillRect/>
          </a:stretch>
        </p:blipFill>
        <p:spPr>
          <a:xfrm>
            <a:off x="2375733" y="3191774"/>
            <a:ext cx="2195373" cy="3092075"/>
          </a:xfrm>
          <a:prstGeom prst="rect">
            <a:avLst/>
          </a:prstGeom>
        </p:spPr>
      </p:pic>
      <p:pic>
        <p:nvPicPr>
          <p:cNvPr id="18" name="Picture 17">
            <a:extLst>
              <a:ext uri="{FF2B5EF4-FFF2-40B4-BE49-F238E27FC236}">
                <a16:creationId xmlns:a16="http://schemas.microsoft.com/office/drawing/2014/main" id="{778673BE-046E-60CB-CCBE-8DE88DB276C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804" b="93382" l="7232" r="89776">
                        <a14:foregroundMark x1="38903" y1="93627" x2="38903" y2="93627"/>
                        <a14:foregroundMark x1="7232" y1="68382" x2="7232" y2="68382"/>
                      </a14:backgroundRemoval>
                    </a14:imgEffect>
                  </a14:imgLayer>
                </a14:imgProps>
              </a:ext>
            </a:extLst>
          </a:blip>
          <a:stretch>
            <a:fillRect/>
          </a:stretch>
        </p:blipFill>
        <p:spPr>
          <a:xfrm>
            <a:off x="271783" y="4535827"/>
            <a:ext cx="2010367" cy="2045461"/>
          </a:xfrm>
          <a:prstGeom prst="rect">
            <a:avLst/>
          </a:prstGeom>
        </p:spPr>
      </p:pic>
      <p:sp>
        <p:nvSpPr>
          <p:cNvPr id="11" name="Title 1">
            <a:extLst>
              <a:ext uri="{FF2B5EF4-FFF2-40B4-BE49-F238E27FC236}">
                <a16:creationId xmlns:a16="http://schemas.microsoft.com/office/drawing/2014/main" id="{D7FC688A-713B-B8E4-25AF-7F1892D20E17}"/>
              </a:ext>
            </a:extLst>
          </p:cNvPr>
          <p:cNvSpPr txBox="1">
            <a:spLocks/>
          </p:cNvSpPr>
          <p:nvPr/>
        </p:nvSpPr>
        <p:spPr>
          <a:xfrm>
            <a:off x="5594913" y="1254918"/>
            <a:ext cx="6378837" cy="441154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Arial Rounded MT Bold" panose="020F0704030504030204" pitchFamily="34" charset="0"/>
              </a:rPr>
              <a:t>You can order A3 size (A4 coming soon) posters, for free, from the Public Health Resource Centre:</a:t>
            </a:r>
          </a:p>
          <a:p>
            <a:endParaRPr lang="en-US" sz="2800" dirty="0">
              <a:latin typeface="Arial Rounded MT Bold" panose="020F0704030504030204" pitchFamily="34" charset="0"/>
            </a:endParaRPr>
          </a:p>
          <a:p>
            <a:r>
              <a:rPr lang="en-US" sz="2800" dirty="0">
                <a:latin typeface="Arial Rounded MT Bold" panose="020F0704030504030204" pitchFamily="34" charset="0"/>
              </a:rPr>
              <a:t>Sign-up, then…</a:t>
            </a:r>
          </a:p>
          <a:p>
            <a:endParaRPr lang="en-US" sz="2800" dirty="0">
              <a:latin typeface="Arial Rounded MT Bold" panose="020F0704030504030204" pitchFamily="34" charset="0"/>
            </a:endParaRPr>
          </a:p>
          <a:p>
            <a:pPr algn="l"/>
            <a:r>
              <a:rPr lang="en-GB" sz="2800" b="0" i="0" dirty="0">
                <a:effectLst/>
                <a:latin typeface="Arial Rounded MT Bold" panose="020F0704030504030204" pitchFamily="34" charset="0"/>
              </a:rPr>
              <a:t>P758 Butterflies poster</a:t>
            </a:r>
          </a:p>
          <a:p>
            <a:pPr algn="l"/>
            <a:r>
              <a:rPr lang="en-GB" sz="2800" b="0" i="0" dirty="0">
                <a:effectLst/>
                <a:latin typeface="Arial Rounded MT Bold" panose="020F0704030504030204" pitchFamily="34" charset="0"/>
              </a:rPr>
              <a:t>P756 Iceberg poster</a:t>
            </a:r>
          </a:p>
          <a:p>
            <a:pPr algn="l"/>
            <a:r>
              <a:rPr lang="en-GB" sz="2800" b="0" i="0" dirty="0">
                <a:effectLst/>
                <a:latin typeface="Arial Rounded MT Bold" panose="020F0704030504030204" pitchFamily="34" charset="0"/>
              </a:rPr>
              <a:t>P757 Educational poster</a:t>
            </a:r>
            <a:endParaRPr lang="en-US" sz="6000" dirty="0">
              <a:latin typeface="Arial Rounded MT Bold" panose="020F0704030504030204" pitchFamily="34" charset="0"/>
            </a:endParaRPr>
          </a:p>
          <a:p>
            <a:endParaRPr lang="en-US" sz="2800" dirty="0">
              <a:latin typeface="Arial Rounded MT Bold" panose="020F0704030504030204" pitchFamily="34" charset="0"/>
            </a:endParaRPr>
          </a:p>
        </p:txBody>
      </p:sp>
      <p:pic>
        <p:nvPicPr>
          <p:cNvPr id="16" name="Picture 15">
            <a:extLst>
              <a:ext uri="{FF2B5EF4-FFF2-40B4-BE49-F238E27FC236}">
                <a16:creationId xmlns:a16="http://schemas.microsoft.com/office/drawing/2014/main" id="{DFEEFDEB-A416-46C0-5040-CC46C979F13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553936" y="5230705"/>
            <a:ext cx="2420744" cy="1862742"/>
          </a:xfrm>
          <a:prstGeom prst="rect">
            <a:avLst/>
          </a:prstGeom>
        </p:spPr>
      </p:pic>
    </p:spTree>
    <p:extLst>
      <p:ext uri="{BB962C8B-B14F-4D97-AF65-F5344CB8AC3E}">
        <p14:creationId xmlns:p14="http://schemas.microsoft.com/office/powerpoint/2010/main" val="517598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CE128-BED8-3FAE-2833-1F1626A6DDCB}"/>
              </a:ext>
            </a:extLst>
          </p:cNvPr>
          <p:cNvSpPr txBox="1"/>
          <p:nvPr/>
        </p:nvSpPr>
        <p:spPr>
          <a:xfrm>
            <a:off x="2555631" y="1411115"/>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latin typeface="Arial Rounded MT Bold" panose="020F0704030504030204" pitchFamily="34" charset="0"/>
                <a:ea typeface="+mj-ea"/>
                <a:cs typeface="+mj-cs"/>
              </a:rPr>
              <a:t>Why are we talking about this today?</a:t>
            </a:r>
          </a:p>
        </p:txBody>
      </p:sp>
      <p:sp>
        <p:nvSpPr>
          <p:cNvPr id="3" name="Rectangle 2">
            <a:extLst>
              <a:ext uri="{FF2B5EF4-FFF2-40B4-BE49-F238E27FC236}">
                <a16:creationId xmlns:a16="http://schemas.microsoft.com/office/drawing/2014/main" id="{2E821B0E-457B-0A89-CFCF-B387433AD78F}"/>
              </a:ext>
            </a:extLst>
          </p:cNvPr>
          <p:cNvSpPr/>
          <p:nvPr/>
        </p:nvSpPr>
        <p:spPr>
          <a:xfrm>
            <a:off x="-2" y="5901911"/>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DFBCB6D-4719-4FBE-2F93-AE82CED05B28}"/>
              </a:ext>
            </a:extLst>
          </p:cNvPr>
          <p:cNvSpPr/>
          <p:nvPr/>
        </p:nvSpPr>
        <p:spPr>
          <a:xfrm>
            <a:off x="0" y="0"/>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DE2016A-0C32-B6E6-2352-C6ADAFC8F4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05" b="92348" l="9763" r="93668">
                        <a14:foregroundMark x1="44327" y1="5805" x2="44327" y2="5805"/>
                        <a14:foregroundMark x1="93668" y1="51979" x2="93668" y2="51979"/>
                        <a14:foregroundMark x1="45383" y1="92348" x2="45383" y2="92348"/>
                      </a14:backgroundRemoval>
                    </a14:imgEffect>
                  </a14:imgLayer>
                </a14:imgProps>
              </a:ext>
            </a:extLst>
          </a:blip>
          <a:stretch>
            <a:fillRect/>
          </a:stretch>
        </p:blipFill>
        <p:spPr>
          <a:xfrm>
            <a:off x="134888" y="106699"/>
            <a:ext cx="2420743" cy="2420743"/>
          </a:xfrm>
          <a:prstGeom prst="rect">
            <a:avLst/>
          </a:prstGeom>
        </p:spPr>
      </p:pic>
      <p:pic>
        <p:nvPicPr>
          <p:cNvPr id="10" name="Picture 9">
            <a:extLst>
              <a:ext uri="{FF2B5EF4-FFF2-40B4-BE49-F238E27FC236}">
                <a16:creationId xmlns:a16="http://schemas.microsoft.com/office/drawing/2014/main" id="{89D53E33-BEA0-5CE4-9909-327EA4FBDC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55" b="92364" l="9894" r="93993">
                        <a14:foregroundMark x1="63428" y1="7636" x2="63428" y2="7636"/>
                        <a14:foregroundMark x1="93993" y1="47273" x2="93993" y2="47273"/>
                        <a14:foregroundMark x1="52297" y1="92364" x2="52297" y2="92364"/>
                      </a14:backgroundRemoval>
                    </a14:imgEffect>
                  </a14:imgLayer>
                </a14:imgProps>
              </a:ext>
            </a:extLst>
          </a:blip>
          <a:stretch>
            <a:fillRect/>
          </a:stretch>
        </p:blipFill>
        <p:spPr>
          <a:xfrm>
            <a:off x="9884949" y="4737812"/>
            <a:ext cx="2088801" cy="2029754"/>
          </a:xfrm>
          <a:prstGeom prst="rect">
            <a:avLst/>
          </a:prstGeom>
        </p:spPr>
      </p:pic>
      <p:pic>
        <p:nvPicPr>
          <p:cNvPr id="12" name="Picture 11">
            <a:extLst>
              <a:ext uri="{FF2B5EF4-FFF2-40B4-BE49-F238E27FC236}">
                <a16:creationId xmlns:a16="http://schemas.microsoft.com/office/drawing/2014/main" id="{7EEFF9DA-D322-C2B8-5B45-261049F0ADF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966" b="89842" l="7173" r="89662">
                        <a14:foregroundMark x1="7173" y1="21219" x2="7173" y2="21219"/>
                        <a14:foregroundMark x1="84810" y1="4966" x2="84810" y2="4966"/>
                      </a14:backgroundRemoval>
                    </a14:imgEffect>
                  </a14:imgLayer>
                </a14:imgProps>
              </a:ext>
            </a:extLst>
          </a:blip>
          <a:stretch>
            <a:fillRect/>
          </a:stretch>
        </p:blipFill>
        <p:spPr>
          <a:xfrm rot="1644263">
            <a:off x="10040873" y="135890"/>
            <a:ext cx="1914074" cy="1788892"/>
          </a:xfrm>
          <a:prstGeom prst="rect">
            <a:avLst/>
          </a:prstGeom>
        </p:spPr>
      </p:pic>
      <p:pic>
        <p:nvPicPr>
          <p:cNvPr id="14" name="Picture 13">
            <a:extLst>
              <a:ext uri="{FF2B5EF4-FFF2-40B4-BE49-F238E27FC236}">
                <a16:creationId xmlns:a16="http://schemas.microsoft.com/office/drawing/2014/main" id="{1CCE769B-4EBC-688E-3A02-D55B47D98E5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07" b="89789" l="9735" r="94100">
                        <a14:foregroundMark x1="90265" y1="39085" x2="90265" y2="39085"/>
                        <a14:foregroundMark x1="94100" y1="41197" x2="94100" y2="41197"/>
                      </a14:backgroundRemoval>
                    </a14:imgEffect>
                  </a14:imgLayer>
                </a14:imgProps>
              </a:ext>
            </a:extLst>
          </a:blip>
          <a:stretch>
            <a:fillRect/>
          </a:stretch>
        </p:blipFill>
        <p:spPr>
          <a:xfrm>
            <a:off x="7294808" y="-63697"/>
            <a:ext cx="2590141" cy="2169912"/>
          </a:xfrm>
          <a:prstGeom prst="rect">
            <a:avLst/>
          </a:prstGeom>
        </p:spPr>
      </p:pic>
      <p:pic>
        <p:nvPicPr>
          <p:cNvPr id="16" name="Picture 15">
            <a:extLst>
              <a:ext uri="{FF2B5EF4-FFF2-40B4-BE49-F238E27FC236}">
                <a16:creationId xmlns:a16="http://schemas.microsoft.com/office/drawing/2014/main" id="{DFEEFDEB-A416-46C0-5040-CC46C979F13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553936" y="5230705"/>
            <a:ext cx="2420744" cy="1862742"/>
          </a:xfrm>
          <a:prstGeom prst="rect">
            <a:avLst/>
          </a:prstGeom>
        </p:spPr>
      </p:pic>
      <p:pic>
        <p:nvPicPr>
          <p:cNvPr id="18" name="Picture 17">
            <a:extLst>
              <a:ext uri="{FF2B5EF4-FFF2-40B4-BE49-F238E27FC236}">
                <a16:creationId xmlns:a16="http://schemas.microsoft.com/office/drawing/2014/main" id="{778673BE-046E-60CB-CCBE-8DE88DB276C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804" b="93382" l="7232" r="89776">
                        <a14:foregroundMark x1="38903" y1="93627" x2="38903" y2="93627"/>
                        <a14:foregroundMark x1="7232" y1="68382" x2="7232" y2="68382"/>
                      </a14:backgroundRemoval>
                    </a14:imgEffect>
                  </a14:imgLayer>
                </a14:imgProps>
              </a:ext>
            </a:extLst>
          </a:blip>
          <a:stretch>
            <a:fillRect/>
          </a:stretch>
        </p:blipFill>
        <p:spPr>
          <a:xfrm>
            <a:off x="271783" y="4535827"/>
            <a:ext cx="2010367" cy="2045461"/>
          </a:xfrm>
          <a:prstGeom prst="rect">
            <a:avLst/>
          </a:prstGeom>
        </p:spPr>
      </p:pic>
      <p:pic>
        <p:nvPicPr>
          <p:cNvPr id="20" name="Picture 19">
            <a:extLst>
              <a:ext uri="{FF2B5EF4-FFF2-40B4-BE49-F238E27FC236}">
                <a16:creationId xmlns:a16="http://schemas.microsoft.com/office/drawing/2014/main" id="{BECBA0FC-AB12-79CD-A217-2516FC530BEE}"/>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612" b="97968" l="9581" r="91218">
                        <a14:foregroundMark x1="20160" y1="8352" x2="20160" y2="8352"/>
                        <a14:foregroundMark x1="76647" y1="4063" x2="76647" y2="4063"/>
                        <a14:foregroundMark x1="91218" y1="48307" x2="91218" y2="48307"/>
                        <a14:foregroundMark x1="91218" y1="90293" x2="91218" y2="90293"/>
                        <a14:foregroundMark x1="27545" y1="97968" x2="27545" y2="97968"/>
                      </a14:backgroundRemoval>
                    </a14:imgEffect>
                  </a14:imgLayer>
                </a14:imgProps>
              </a:ext>
            </a:extLst>
          </a:blip>
          <a:stretch>
            <a:fillRect/>
          </a:stretch>
        </p:blipFill>
        <p:spPr>
          <a:xfrm rot="21028893">
            <a:off x="2778370" y="103560"/>
            <a:ext cx="1928808" cy="1705513"/>
          </a:xfrm>
          <a:prstGeom prst="rect">
            <a:avLst/>
          </a:prstGeom>
        </p:spPr>
      </p:pic>
      <p:pic>
        <p:nvPicPr>
          <p:cNvPr id="22" name="Picture 21">
            <a:extLst>
              <a:ext uri="{FF2B5EF4-FFF2-40B4-BE49-F238E27FC236}">
                <a16:creationId xmlns:a16="http://schemas.microsoft.com/office/drawing/2014/main" id="{85E72493-9F1B-CCC5-2AD5-6AB74F1510E8}"/>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7395423" y="4878405"/>
            <a:ext cx="2010366" cy="1979595"/>
          </a:xfrm>
          <a:prstGeom prst="rect">
            <a:avLst/>
          </a:prstGeom>
        </p:spPr>
      </p:pic>
    </p:spTree>
    <p:extLst>
      <p:ext uri="{BB962C8B-B14F-4D97-AF65-F5344CB8AC3E}">
        <p14:creationId xmlns:p14="http://schemas.microsoft.com/office/powerpoint/2010/main" val="257948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03825504-1FB6-F895-742D-6B37B75DC2D3}"/>
              </a:ext>
            </a:extLst>
          </p:cNvPr>
          <p:cNvSpPr/>
          <p:nvPr/>
        </p:nvSpPr>
        <p:spPr>
          <a:xfrm>
            <a:off x="-390417" y="1039932"/>
            <a:ext cx="12759353" cy="6411382"/>
          </a:xfrm>
          <a:custGeom>
            <a:avLst/>
            <a:gdLst>
              <a:gd name="connsiteX0" fmla="*/ 123290 w 11436262"/>
              <a:gd name="connsiteY0" fmla="*/ 1571946 h 5671334"/>
              <a:gd name="connsiteX1" fmla="*/ 256854 w 11436262"/>
              <a:gd name="connsiteY1" fmla="*/ 1530849 h 5671334"/>
              <a:gd name="connsiteX2" fmla="*/ 318499 w 11436262"/>
              <a:gd name="connsiteY2" fmla="*/ 1510301 h 5671334"/>
              <a:gd name="connsiteX3" fmla="*/ 462337 w 11436262"/>
              <a:gd name="connsiteY3" fmla="*/ 1469204 h 5671334"/>
              <a:gd name="connsiteX4" fmla="*/ 565079 w 11436262"/>
              <a:gd name="connsiteY4" fmla="*/ 1428108 h 5671334"/>
              <a:gd name="connsiteX5" fmla="*/ 698643 w 11436262"/>
              <a:gd name="connsiteY5" fmla="*/ 1376737 h 5671334"/>
              <a:gd name="connsiteX6" fmla="*/ 780836 w 11436262"/>
              <a:gd name="connsiteY6" fmla="*/ 1345914 h 5671334"/>
              <a:gd name="connsiteX7" fmla="*/ 976045 w 11436262"/>
              <a:gd name="connsiteY7" fmla="*/ 1263721 h 5671334"/>
              <a:gd name="connsiteX8" fmla="*/ 1181528 w 11436262"/>
              <a:gd name="connsiteY8" fmla="*/ 1160979 h 5671334"/>
              <a:gd name="connsiteX9" fmla="*/ 1315092 w 11436262"/>
              <a:gd name="connsiteY9" fmla="*/ 1078786 h 5671334"/>
              <a:gd name="connsiteX10" fmla="*/ 1397285 w 11436262"/>
              <a:gd name="connsiteY10" fmla="*/ 1017141 h 5671334"/>
              <a:gd name="connsiteX11" fmla="*/ 1489753 w 11436262"/>
              <a:gd name="connsiteY11" fmla="*/ 965770 h 5671334"/>
              <a:gd name="connsiteX12" fmla="*/ 1592494 w 11436262"/>
              <a:gd name="connsiteY12" fmla="*/ 893851 h 5671334"/>
              <a:gd name="connsiteX13" fmla="*/ 1705510 w 11436262"/>
              <a:gd name="connsiteY13" fmla="*/ 832206 h 5671334"/>
              <a:gd name="connsiteX14" fmla="*/ 1777429 w 11436262"/>
              <a:gd name="connsiteY14" fmla="*/ 780836 h 5671334"/>
              <a:gd name="connsiteX15" fmla="*/ 1828800 w 11436262"/>
              <a:gd name="connsiteY15" fmla="*/ 760287 h 5671334"/>
              <a:gd name="connsiteX16" fmla="*/ 2116476 w 11436262"/>
              <a:gd name="connsiteY16" fmla="*/ 606175 h 5671334"/>
              <a:gd name="connsiteX17" fmla="*/ 2239766 w 11436262"/>
              <a:gd name="connsiteY17" fmla="*/ 554804 h 5671334"/>
              <a:gd name="connsiteX18" fmla="*/ 2363056 w 11436262"/>
              <a:gd name="connsiteY18" fmla="*/ 472611 h 5671334"/>
              <a:gd name="connsiteX19" fmla="*/ 2527443 w 11436262"/>
              <a:gd name="connsiteY19" fmla="*/ 410966 h 5671334"/>
              <a:gd name="connsiteX20" fmla="*/ 2722652 w 11436262"/>
              <a:gd name="connsiteY20" fmla="*/ 349321 h 5671334"/>
              <a:gd name="connsiteX21" fmla="*/ 2835667 w 11436262"/>
              <a:gd name="connsiteY21" fmla="*/ 328773 h 5671334"/>
              <a:gd name="connsiteX22" fmla="*/ 2928135 w 11436262"/>
              <a:gd name="connsiteY22" fmla="*/ 308224 h 5671334"/>
              <a:gd name="connsiteX23" fmla="*/ 3041151 w 11436262"/>
              <a:gd name="connsiteY23" fmla="*/ 287676 h 5671334"/>
              <a:gd name="connsiteX24" fmla="*/ 3164440 w 11436262"/>
              <a:gd name="connsiteY24" fmla="*/ 256854 h 5671334"/>
              <a:gd name="connsiteX25" fmla="*/ 3298004 w 11436262"/>
              <a:gd name="connsiteY25" fmla="*/ 246579 h 5671334"/>
              <a:gd name="connsiteX26" fmla="*/ 3914454 w 11436262"/>
              <a:gd name="connsiteY26" fmla="*/ 195209 h 5671334"/>
              <a:gd name="connsiteX27" fmla="*/ 4397339 w 11436262"/>
              <a:gd name="connsiteY27" fmla="*/ 184934 h 5671334"/>
              <a:gd name="connsiteX28" fmla="*/ 5476126 w 11436262"/>
              <a:gd name="connsiteY28" fmla="*/ 184934 h 5671334"/>
              <a:gd name="connsiteX29" fmla="*/ 6010382 w 11436262"/>
              <a:gd name="connsiteY29" fmla="*/ 195209 h 5671334"/>
              <a:gd name="connsiteX30" fmla="*/ 6760395 w 11436262"/>
              <a:gd name="connsiteY30" fmla="*/ 164386 h 5671334"/>
              <a:gd name="connsiteX31" fmla="*/ 6965879 w 11436262"/>
              <a:gd name="connsiteY31" fmla="*/ 133564 h 5671334"/>
              <a:gd name="connsiteX32" fmla="*/ 7572054 w 11436262"/>
              <a:gd name="connsiteY32" fmla="*/ 41096 h 5671334"/>
              <a:gd name="connsiteX33" fmla="*/ 8003568 w 11436262"/>
              <a:gd name="connsiteY33" fmla="*/ 10274 h 5671334"/>
              <a:gd name="connsiteX34" fmla="*/ 8209052 w 11436262"/>
              <a:gd name="connsiteY34" fmla="*/ 0 h 5671334"/>
              <a:gd name="connsiteX35" fmla="*/ 9010436 w 11436262"/>
              <a:gd name="connsiteY35" fmla="*/ 20548 h 5671334"/>
              <a:gd name="connsiteX36" fmla="*/ 9164548 w 11436262"/>
              <a:gd name="connsiteY36" fmla="*/ 41096 h 5671334"/>
              <a:gd name="connsiteX37" fmla="*/ 9452225 w 11436262"/>
              <a:gd name="connsiteY37" fmla="*/ 143838 h 5671334"/>
              <a:gd name="connsiteX38" fmla="*/ 9780998 w 11436262"/>
              <a:gd name="connsiteY38" fmla="*/ 236305 h 5671334"/>
              <a:gd name="connsiteX39" fmla="*/ 10017303 w 11436262"/>
              <a:gd name="connsiteY39" fmla="*/ 349321 h 5671334"/>
              <a:gd name="connsiteX40" fmla="*/ 10304980 w 11436262"/>
              <a:gd name="connsiteY40" fmla="*/ 472611 h 5671334"/>
              <a:gd name="connsiteX41" fmla="*/ 10438544 w 11436262"/>
              <a:gd name="connsiteY41" fmla="*/ 523982 h 5671334"/>
              <a:gd name="connsiteX42" fmla="*/ 10777591 w 11436262"/>
              <a:gd name="connsiteY42" fmla="*/ 739739 h 5671334"/>
              <a:gd name="connsiteX43" fmla="*/ 10952252 w 11436262"/>
              <a:gd name="connsiteY43" fmla="*/ 852755 h 5671334"/>
              <a:gd name="connsiteX44" fmla="*/ 11291299 w 11436262"/>
              <a:gd name="connsiteY44" fmla="*/ 1150705 h 5671334"/>
              <a:gd name="connsiteX45" fmla="*/ 11394040 w 11436262"/>
              <a:gd name="connsiteY45" fmla="*/ 1304818 h 5671334"/>
              <a:gd name="connsiteX46" fmla="*/ 11414589 w 11436262"/>
              <a:gd name="connsiteY46" fmla="*/ 1376737 h 5671334"/>
              <a:gd name="connsiteX47" fmla="*/ 11435137 w 11436262"/>
              <a:gd name="connsiteY47" fmla="*/ 1407559 h 5671334"/>
              <a:gd name="connsiteX48" fmla="*/ 11404315 w 11436262"/>
              <a:gd name="connsiteY48" fmla="*/ 1571946 h 5671334"/>
              <a:gd name="connsiteX49" fmla="*/ 11383766 w 11436262"/>
              <a:gd name="connsiteY49" fmla="*/ 1602768 h 5671334"/>
              <a:gd name="connsiteX50" fmla="*/ 11363218 w 11436262"/>
              <a:gd name="connsiteY50" fmla="*/ 1664413 h 5671334"/>
              <a:gd name="connsiteX51" fmla="*/ 11322121 w 11436262"/>
              <a:gd name="connsiteY51" fmla="*/ 1756881 h 5671334"/>
              <a:gd name="connsiteX52" fmla="*/ 11301573 w 11436262"/>
              <a:gd name="connsiteY52" fmla="*/ 1797977 h 5671334"/>
              <a:gd name="connsiteX53" fmla="*/ 11270751 w 11436262"/>
              <a:gd name="connsiteY53" fmla="*/ 1880170 h 5671334"/>
              <a:gd name="connsiteX54" fmla="*/ 11178283 w 11436262"/>
              <a:gd name="connsiteY54" fmla="*/ 2054831 h 5671334"/>
              <a:gd name="connsiteX55" fmla="*/ 11116638 w 11436262"/>
              <a:gd name="connsiteY55" fmla="*/ 2188395 h 5671334"/>
              <a:gd name="connsiteX56" fmla="*/ 11024171 w 11436262"/>
              <a:gd name="connsiteY56" fmla="*/ 2321959 h 5671334"/>
              <a:gd name="connsiteX57" fmla="*/ 10849510 w 11436262"/>
              <a:gd name="connsiteY57" fmla="*/ 2558265 h 5671334"/>
              <a:gd name="connsiteX58" fmla="*/ 10541285 w 11436262"/>
              <a:gd name="connsiteY58" fmla="*/ 3030876 h 5671334"/>
              <a:gd name="connsiteX59" fmla="*/ 10263883 w 11436262"/>
              <a:gd name="connsiteY59" fmla="*/ 3349375 h 5671334"/>
              <a:gd name="connsiteX60" fmla="*/ 9986481 w 11436262"/>
              <a:gd name="connsiteY60" fmla="*/ 3647325 h 5671334"/>
              <a:gd name="connsiteX61" fmla="*/ 9534418 w 11436262"/>
              <a:gd name="connsiteY61" fmla="*/ 4232952 h 5671334"/>
              <a:gd name="connsiteX62" fmla="*/ 9051533 w 11436262"/>
              <a:gd name="connsiteY62" fmla="*/ 4705564 h 5671334"/>
              <a:gd name="connsiteX63" fmla="*/ 8620018 w 11436262"/>
              <a:gd name="connsiteY63" fmla="*/ 5208997 h 5671334"/>
              <a:gd name="connsiteX64" fmla="*/ 8291245 w 11436262"/>
              <a:gd name="connsiteY64" fmla="*/ 5496674 h 5671334"/>
              <a:gd name="connsiteX65" fmla="*/ 7931649 w 11436262"/>
              <a:gd name="connsiteY65" fmla="*/ 5589141 h 5671334"/>
              <a:gd name="connsiteX66" fmla="*/ 7664521 w 11436262"/>
              <a:gd name="connsiteY66" fmla="*/ 5650786 h 5671334"/>
              <a:gd name="connsiteX67" fmla="*/ 7428216 w 11436262"/>
              <a:gd name="connsiteY67" fmla="*/ 5671334 h 5671334"/>
              <a:gd name="connsiteX68" fmla="*/ 4952144 w 11436262"/>
              <a:gd name="connsiteY68" fmla="*/ 5661060 h 5671334"/>
              <a:gd name="connsiteX69" fmla="*/ 4808306 w 11436262"/>
              <a:gd name="connsiteY69" fmla="*/ 5630238 h 5671334"/>
              <a:gd name="connsiteX70" fmla="*/ 4695290 w 11436262"/>
              <a:gd name="connsiteY70" fmla="*/ 5619964 h 5671334"/>
              <a:gd name="connsiteX71" fmla="*/ 4613097 w 11436262"/>
              <a:gd name="connsiteY71" fmla="*/ 5599415 h 5671334"/>
              <a:gd name="connsiteX72" fmla="*/ 4572000 w 11436262"/>
              <a:gd name="connsiteY72" fmla="*/ 5568593 h 5671334"/>
              <a:gd name="connsiteX73" fmla="*/ 4479533 w 11436262"/>
              <a:gd name="connsiteY73" fmla="*/ 5527496 h 5671334"/>
              <a:gd name="connsiteX74" fmla="*/ 4397339 w 11436262"/>
              <a:gd name="connsiteY74" fmla="*/ 5517222 h 5671334"/>
              <a:gd name="connsiteX75" fmla="*/ 4356243 w 11436262"/>
              <a:gd name="connsiteY75" fmla="*/ 5496674 h 5671334"/>
              <a:gd name="connsiteX76" fmla="*/ 4345968 w 11436262"/>
              <a:gd name="connsiteY76" fmla="*/ 5363110 h 5671334"/>
              <a:gd name="connsiteX77" fmla="*/ 4428162 w 11436262"/>
              <a:gd name="connsiteY77" fmla="*/ 5291191 h 5671334"/>
              <a:gd name="connsiteX78" fmla="*/ 4561726 w 11436262"/>
              <a:gd name="connsiteY78" fmla="*/ 5095982 h 5671334"/>
              <a:gd name="connsiteX79" fmla="*/ 4613097 w 11436262"/>
              <a:gd name="connsiteY79" fmla="*/ 5024063 h 5671334"/>
              <a:gd name="connsiteX80" fmla="*/ 4643919 w 11436262"/>
              <a:gd name="connsiteY80" fmla="*/ 4993240 h 5671334"/>
              <a:gd name="connsiteX81" fmla="*/ 4654193 w 11436262"/>
              <a:gd name="connsiteY81" fmla="*/ 4962418 h 5671334"/>
              <a:gd name="connsiteX82" fmla="*/ 5013789 w 11436262"/>
              <a:gd name="connsiteY82" fmla="*/ 4654193 h 5671334"/>
              <a:gd name="connsiteX83" fmla="*/ 5178175 w 11436262"/>
              <a:gd name="connsiteY83" fmla="*/ 4489806 h 5671334"/>
              <a:gd name="connsiteX84" fmla="*/ 5435029 w 11436262"/>
              <a:gd name="connsiteY84" fmla="*/ 4284323 h 5671334"/>
              <a:gd name="connsiteX85" fmla="*/ 5527497 w 11436262"/>
              <a:gd name="connsiteY85" fmla="*/ 4202130 h 5671334"/>
              <a:gd name="connsiteX86" fmla="*/ 5609690 w 11436262"/>
              <a:gd name="connsiteY86" fmla="*/ 4130211 h 5671334"/>
              <a:gd name="connsiteX87" fmla="*/ 5640512 w 11436262"/>
              <a:gd name="connsiteY87" fmla="*/ 4089114 h 5671334"/>
              <a:gd name="connsiteX88" fmla="*/ 5732980 w 11436262"/>
              <a:gd name="connsiteY88" fmla="*/ 3924728 h 5671334"/>
              <a:gd name="connsiteX89" fmla="*/ 6061753 w 11436262"/>
              <a:gd name="connsiteY89" fmla="*/ 3657600 h 5671334"/>
              <a:gd name="connsiteX90" fmla="*/ 6287784 w 11436262"/>
              <a:gd name="connsiteY90" fmla="*/ 3503487 h 5671334"/>
              <a:gd name="connsiteX91" fmla="*/ 6318607 w 11436262"/>
              <a:gd name="connsiteY91" fmla="*/ 3482939 h 5671334"/>
              <a:gd name="connsiteX92" fmla="*/ 6503542 w 11436262"/>
              <a:gd name="connsiteY92" fmla="*/ 3287730 h 5671334"/>
              <a:gd name="connsiteX93" fmla="*/ 6544638 w 11436262"/>
              <a:gd name="connsiteY93" fmla="*/ 3226085 h 5671334"/>
              <a:gd name="connsiteX94" fmla="*/ 6616557 w 11436262"/>
              <a:gd name="connsiteY94" fmla="*/ 3143892 h 5671334"/>
              <a:gd name="connsiteX95" fmla="*/ 6678202 w 11436262"/>
              <a:gd name="connsiteY95" fmla="*/ 3041150 h 5671334"/>
              <a:gd name="connsiteX96" fmla="*/ 6760395 w 11436262"/>
              <a:gd name="connsiteY96" fmla="*/ 2887038 h 5671334"/>
              <a:gd name="connsiteX97" fmla="*/ 6739847 w 11436262"/>
              <a:gd name="connsiteY97" fmla="*/ 2712377 h 5671334"/>
              <a:gd name="connsiteX98" fmla="*/ 6709025 w 11436262"/>
              <a:gd name="connsiteY98" fmla="*/ 2691829 h 5671334"/>
              <a:gd name="connsiteX99" fmla="*/ 6667928 w 11436262"/>
              <a:gd name="connsiteY99" fmla="*/ 2661006 h 5671334"/>
              <a:gd name="connsiteX100" fmla="*/ 6626831 w 11436262"/>
              <a:gd name="connsiteY100" fmla="*/ 2619910 h 5671334"/>
              <a:gd name="connsiteX101" fmla="*/ 6585735 w 11436262"/>
              <a:gd name="connsiteY101" fmla="*/ 2609636 h 5671334"/>
              <a:gd name="connsiteX102" fmla="*/ 6493267 w 11436262"/>
              <a:gd name="connsiteY102" fmla="*/ 2558265 h 5671334"/>
              <a:gd name="connsiteX103" fmla="*/ 6411074 w 11436262"/>
              <a:gd name="connsiteY103" fmla="*/ 2506894 h 5671334"/>
              <a:gd name="connsiteX104" fmla="*/ 6369977 w 11436262"/>
              <a:gd name="connsiteY104" fmla="*/ 2496620 h 5671334"/>
              <a:gd name="connsiteX105" fmla="*/ 6267236 w 11436262"/>
              <a:gd name="connsiteY105" fmla="*/ 2445249 h 5671334"/>
              <a:gd name="connsiteX106" fmla="*/ 6164494 w 11436262"/>
              <a:gd name="connsiteY106" fmla="*/ 2424701 h 5671334"/>
              <a:gd name="connsiteX107" fmla="*/ 6113124 w 11436262"/>
              <a:gd name="connsiteY107" fmla="*/ 2414427 h 5671334"/>
              <a:gd name="connsiteX108" fmla="*/ 6092575 w 11436262"/>
              <a:gd name="connsiteY108" fmla="*/ 2393878 h 5671334"/>
              <a:gd name="connsiteX109" fmla="*/ 5979560 w 11436262"/>
              <a:gd name="connsiteY109" fmla="*/ 2363056 h 5671334"/>
              <a:gd name="connsiteX110" fmla="*/ 5887092 w 11436262"/>
              <a:gd name="connsiteY110" fmla="*/ 2342508 h 5671334"/>
              <a:gd name="connsiteX111" fmla="*/ 5804899 w 11436262"/>
              <a:gd name="connsiteY111" fmla="*/ 2332233 h 5671334"/>
              <a:gd name="connsiteX112" fmla="*/ 5702157 w 11436262"/>
              <a:gd name="connsiteY112" fmla="*/ 2311685 h 5671334"/>
              <a:gd name="connsiteX113" fmla="*/ 5578867 w 11436262"/>
              <a:gd name="connsiteY113" fmla="*/ 2291137 h 5671334"/>
              <a:gd name="connsiteX114" fmla="*/ 4921321 w 11436262"/>
              <a:gd name="connsiteY114" fmla="*/ 2311685 h 5671334"/>
              <a:gd name="connsiteX115" fmla="*/ 4849402 w 11436262"/>
              <a:gd name="connsiteY115" fmla="*/ 2332233 h 5671334"/>
              <a:gd name="connsiteX116" fmla="*/ 4746661 w 11436262"/>
              <a:gd name="connsiteY116" fmla="*/ 2373330 h 5671334"/>
              <a:gd name="connsiteX117" fmla="*/ 4633645 w 11436262"/>
              <a:gd name="connsiteY117" fmla="*/ 2424701 h 5671334"/>
              <a:gd name="connsiteX118" fmla="*/ 4592548 w 11436262"/>
              <a:gd name="connsiteY118" fmla="*/ 2455523 h 5671334"/>
              <a:gd name="connsiteX119" fmla="*/ 4541177 w 11436262"/>
              <a:gd name="connsiteY119" fmla="*/ 2506894 h 5671334"/>
              <a:gd name="connsiteX120" fmla="*/ 4469258 w 11436262"/>
              <a:gd name="connsiteY120" fmla="*/ 2547991 h 5671334"/>
              <a:gd name="connsiteX121" fmla="*/ 4376791 w 11436262"/>
              <a:gd name="connsiteY121" fmla="*/ 2589087 h 5671334"/>
              <a:gd name="connsiteX122" fmla="*/ 4274049 w 11436262"/>
              <a:gd name="connsiteY122" fmla="*/ 2671281 h 5671334"/>
              <a:gd name="connsiteX123" fmla="*/ 4212404 w 11436262"/>
              <a:gd name="connsiteY123" fmla="*/ 2712377 h 5671334"/>
              <a:gd name="connsiteX124" fmla="*/ 4078840 w 11436262"/>
              <a:gd name="connsiteY124" fmla="*/ 2835667 h 5671334"/>
              <a:gd name="connsiteX125" fmla="*/ 3883631 w 11436262"/>
              <a:gd name="connsiteY125" fmla="*/ 3010328 h 5671334"/>
              <a:gd name="connsiteX126" fmla="*/ 3801438 w 11436262"/>
              <a:gd name="connsiteY126" fmla="*/ 3092521 h 5671334"/>
              <a:gd name="connsiteX127" fmla="*/ 3637052 w 11436262"/>
              <a:gd name="connsiteY127" fmla="*/ 3215811 h 5671334"/>
              <a:gd name="connsiteX128" fmla="*/ 3524036 w 11436262"/>
              <a:gd name="connsiteY128" fmla="*/ 3287730 h 5671334"/>
              <a:gd name="connsiteX129" fmla="*/ 3298004 w 11436262"/>
              <a:gd name="connsiteY129" fmla="*/ 3493213 h 5671334"/>
              <a:gd name="connsiteX130" fmla="*/ 3030876 w 11436262"/>
              <a:gd name="connsiteY130" fmla="*/ 3647325 h 5671334"/>
              <a:gd name="connsiteX131" fmla="*/ 2887038 w 11436262"/>
              <a:gd name="connsiteY131" fmla="*/ 3739793 h 5671334"/>
              <a:gd name="connsiteX132" fmla="*/ 2763748 w 11436262"/>
              <a:gd name="connsiteY132" fmla="*/ 3801438 h 5671334"/>
              <a:gd name="connsiteX133" fmla="*/ 2342508 w 11436262"/>
              <a:gd name="connsiteY133" fmla="*/ 4037743 h 5671334"/>
              <a:gd name="connsiteX134" fmla="*/ 2208944 w 11436262"/>
              <a:gd name="connsiteY134" fmla="*/ 4078840 h 5671334"/>
              <a:gd name="connsiteX135" fmla="*/ 2137025 w 11436262"/>
              <a:gd name="connsiteY135" fmla="*/ 4119937 h 5671334"/>
              <a:gd name="connsiteX136" fmla="*/ 1993186 w 11436262"/>
              <a:gd name="connsiteY136" fmla="*/ 4181582 h 5671334"/>
              <a:gd name="connsiteX137" fmla="*/ 1654139 w 11436262"/>
              <a:gd name="connsiteY137" fmla="*/ 4284323 h 5671334"/>
              <a:gd name="connsiteX138" fmla="*/ 1479479 w 11436262"/>
              <a:gd name="connsiteY138" fmla="*/ 4335694 h 5671334"/>
              <a:gd name="connsiteX139" fmla="*/ 883577 w 11436262"/>
              <a:gd name="connsiteY139" fmla="*/ 4438436 h 5671334"/>
              <a:gd name="connsiteX140" fmla="*/ 431515 w 11436262"/>
              <a:gd name="connsiteY140" fmla="*/ 4541177 h 5671334"/>
              <a:gd name="connsiteX141" fmla="*/ 349321 w 11436262"/>
              <a:gd name="connsiteY141" fmla="*/ 4561725 h 5671334"/>
              <a:gd name="connsiteX142" fmla="*/ 0 w 11436262"/>
              <a:gd name="connsiteY142" fmla="*/ 4561725 h 567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1436262" h="5671334">
                <a:moveTo>
                  <a:pt x="123290" y="1571946"/>
                </a:moveTo>
                <a:cubicBezTo>
                  <a:pt x="277607" y="1520505"/>
                  <a:pt x="84662" y="1583830"/>
                  <a:pt x="256854" y="1530849"/>
                </a:cubicBezTo>
                <a:cubicBezTo>
                  <a:pt x="277556" y="1524479"/>
                  <a:pt x="297753" y="1516525"/>
                  <a:pt x="318499" y="1510301"/>
                </a:cubicBezTo>
                <a:cubicBezTo>
                  <a:pt x="366261" y="1495972"/>
                  <a:pt x="417737" y="1491504"/>
                  <a:pt x="462337" y="1469204"/>
                </a:cubicBezTo>
                <a:cubicBezTo>
                  <a:pt x="537174" y="1431786"/>
                  <a:pt x="468586" y="1463658"/>
                  <a:pt x="565079" y="1428108"/>
                </a:cubicBezTo>
                <a:cubicBezTo>
                  <a:pt x="609839" y="1411618"/>
                  <a:pt x="654067" y="1393718"/>
                  <a:pt x="698643" y="1376737"/>
                </a:cubicBezTo>
                <a:cubicBezTo>
                  <a:pt x="725987" y="1366320"/>
                  <a:pt x="753077" y="1355167"/>
                  <a:pt x="780836" y="1345914"/>
                </a:cubicBezTo>
                <a:cubicBezTo>
                  <a:pt x="979419" y="1279721"/>
                  <a:pt x="835220" y="1336742"/>
                  <a:pt x="976045" y="1263721"/>
                </a:cubicBezTo>
                <a:cubicBezTo>
                  <a:pt x="1044028" y="1228470"/>
                  <a:pt x="1116309" y="1201114"/>
                  <a:pt x="1181528" y="1160979"/>
                </a:cubicBezTo>
                <a:cubicBezTo>
                  <a:pt x="1226049" y="1133581"/>
                  <a:pt x="1271596" y="1107784"/>
                  <a:pt x="1315092" y="1078786"/>
                </a:cubicBezTo>
                <a:cubicBezTo>
                  <a:pt x="1343587" y="1059789"/>
                  <a:pt x="1368532" y="1035746"/>
                  <a:pt x="1397285" y="1017141"/>
                </a:cubicBezTo>
                <a:cubicBezTo>
                  <a:pt x="1426888" y="997986"/>
                  <a:pt x="1459941" y="984599"/>
                  <a:pt x="1489753" y="965770"/>
                </a:cubicBezTo>
                <a:cubicBezTo>
                  <a:pt x="1525098" y="943447"/>
                  <a:pt x="1556950" y="915855"/>
                  <a:pt x="1592494" y="893851"/>
                </a:cubicBezTo>
                <a:cubicBezTo>
                  <a:pt x="1628980" y="871264"/>
                  <a:pt x="1668894" y="854582"/>
                  <a:pt x="1705510" y="832206"/>
                </a:cubicBezTo>
                <a:cubicBezTo>
                  <a:pt x="1730648" y="816844"/>
                  <a:pt x="1751982" y="795680"/>
                  <a:pt x="1777429" y="780836"/>
                </a:cubicBezTo>
                <a:cubicBezTo>
                  <a:pt x="1793360" y="771543"/>
                  <a:pt x="1812304" y="768535"/>
                  <a:pt x="1828800" y="760287"/>
                </a:cubicBezTo>
                <a:cubicBezTo>
                  <a:pt x="1988228" y="680573"/>
                  <a:pt x="1826221" y="727115"/>
                  <a:pt x="2116476" y="606175"/>
                </a:cubicBezTo>
                <a:cubicBezTo>
                  <a:pt x="2157573" y="589051"/>
                  <a:pt x="2200619" y="576009"/>
                  <a:pt x="2239766" y="554804"/>
                </a:cubicBezTo>
                <a:cubicBezTo>
                  <a:pt x="2283196" y="531279"/>
                  <a:pt x="2318878" y="494700"/>
                  <a:pt x="2363056" y="472611"/>
                </a:cubicBezTo>
                <a:cubicBezTo>
                  <a:pt x="2415400" y="446439"/>
                  <a:pt x="2471924" y="429473"/>
                  <a:pt x="2527443" y="410966"/>
                </a:cubicBezTo>
                <a:cubicBezTo>
                  <a:pt x="2574779" y="395187"/>
                  <a:pt x="2675787" y="360479"/>
                  <a:pt x="2722652" y="349321"/>
                </a:cubicBezTo>
                <a:cubicBezTo>
                  <a:pt x="2759900" y="340453"/>
                  <a:pt x="2798121" y="336282"/>
                  <a:pt x="2835667" y="328773"/>
                </a:cubicBezTo>
                <a:cubicBezTo>
                  <a:pt x="2866628" y="322581"/>
                  <a:pt x="2897174" y="314416"/>
                  <a:pt x="2928135" y="308224"/>
                </a:cubicBezTo>
                <a:cubicBezTo>
                  <a:pt x="2965681" y="300715"/>
                  <a:pt x="3003735" y="295810"/>
                  <a:pt x="3041151" y="287676"/>
                </a:cubicBezTo>
                <a:cubicBezTo>
                  <a:pt x="3082545" y="278677"/>
                  <a:pt x="3122611" y="263547"/>
                  <a:pt x="3164440" y="256854"/>
                </a:cubicBezTo>
                <a:cubicBezTo>
                  <a:pt x="3208532" y="249799"/>
                  <a:pt x="3253483" y="250004"/>
                  <a:pt x="3298004" y="246579"/>
                </a:cubicBezTo>
                <a:cubicBezTo>
                  <a:pt x="3561027" y="167674"/>
                  <a:pt x="3383542" y="211629"/>
                  <a:pt x="3914454" y="195209"/>
                </a:cubicBezTo>
                <a:lnTo>
                  <a:pt x="4397339" y="184934"/>
                </a:lnTo>
                <a:cubicBezTo>
                  <a:pt x="4871591" y="158587"/>
                  <a:pt x="4560089" y="171753"/>
                  <a:pt x="5476126" y="184934"/>
                </a:cubicBezTo>
                <a:lnTo>
                  <a:pt x="6010382" y="195209"/>
                </a:lnTo>
                <a:cubicBezTo>
                  <a:pt x="6260386" y="184935"/>
                  <a:pt x="6510699" y="180495"/>
                  <a:pt x="6760395" y="164386"/>
                </a:cubicBezTo>
                <a:cubicBezTo>
                  <a:pt x="6829512" y="159927"/>
                  <a:pt x="6897466" y="144366"/>
                  <a:pt x="6965879" y="133564"/>
                </a:cubicBezTo>
                <a:cubicBezTo>
                  <a:pt x="7127256" y="108083"/>
                  <a:pt x="7460320" y="46683"/>
                  <a:pt x="7572054" y="41096"/>
                </a:cubicBezTo>
                <a:cubicBezTo>
                  <a:pt x="8095653" y="14916"/>
                  <a:pt x="7441662" y="50409"/>
                  <a:pt x="8003568" y="10274"/>
                </a:cubicBezTo>
                <a:cubicBezTo>
                  <a:pt x="8071974" y="5388"/>
                  <a:pt x="8140557" y="3425"/>
                  <a:pt x="8209052" y="0"/>
                </a:cubicBezTo>
                <a:lnTo>
                  <a:pt x="9010436" y="20548"/>
                </a:lnTo>
                <a:cubicBezTo>
                  <a:pt x="9062213" y="22775"/>
                  <a:pt x="9113798" y="30596"/>
                  <a:pt x="9164548" y="41096"/>
                </a:cubicBezTo>
                <a:cubicBezTo>
                  <a:pt x="9374180" y="84468"/>
                  <a:pt x="9246195" y="75162"/>
                  <a:pt x="9452225" y="143838"/>
                </a:cubicBezTo>
                <a:cubicBezTo>
                  <a:pt x="10039852" y="339712"/>
                  <a:pt x="9189121" y="24920"/>
                  <a:pt x="9780998" y="236305"/>
                </a:cubicBezTo>
                <a:cubicBezTo>
                  <a:pt x="9977870" y="306617"/>
                  <a:pt x="9832460" y="264009"/>
                  <a:pt x="10017303" y="349321"/>
                </a:cubicBezTo>
                <a:cubicBezTo>
                  <a:pt x="10112028" y="393040"/>
                  <a:pt x="10207606" y="435159"/>
                  <a:pt x="10304980" y="472611"/>
                </a:cubicBezTo>
                <a:cubicBezTo>
                  <a:pt x="10349501" y="489735"/>
                  <a:pt x="10395879" y="502649"/>
                  <a:pt x="10438544" y="523982"/>
                </a:cubicBezTo>
                <a:cubicBezTo>
                  <a:pt x="10794249" y="701835"/>
                  <a:pt x="10564827" y="590017"/>
                  <a:pt x="10777591" y="739739"/>
                </a:cubicBezTo>
                <a:cubicBezTo>
                  <a:pt x="10834302" y="779647"/>
                  <a:pt x="10896170" y="811968"/>
                  <a:pt x="10952252" y="852755"/>
                </a:cubicBezTo>
                <a:cubicBezTo>
                  <a:pt x="11044779" y="920048"/>
                  <a:pt x="11216866" y="1070070"/>
                  <a:pt x="11291299" y="1150705"/>
                </a:cubicBezTo>
                <a:cubicBezTo>
                  <a:pt x="11325329" y="1187571"/>
                  <a:pt x="11365280" y="1256883"/>
                  <a:pt x="11394040" y="1304818"/>
                </a:cubicBezTo>
                <a:cubicBezTo>
                  <a:pt x="11400890" y="1328791"/>
                  <a:pt x="11405329" y="1353588"/>
                  <a:pt x="11414589" y="1376737"/>
                </a:cubicBezTo>
                <a:cubicBezTo>
                  <a:pt x="11419175" y="1388202"/>
                  <a:pt x="11434257" y="1395243"/>
                  <a:pt x="11435137" y="1407559"/>
                </a:cubicBezTo>
                <a:cubicBezTo>
                  <a:pt x="11439638" y="1470569"/>
                  <a:pt x="11430894" y="1518789"/>
                  <a:pt x="11404315" y="1571946"/>
                </a:cubicBezTo>
                <a:cubicBezTo>
                  <a:pt x="11398793" y="1582990"/>
                  <a:pt x="11390616" y="1592494"/>
                  <a:pt x="11383766" y="1602768"/>
                </a:cubicBezTo>
                <a:cubicBezTo>
                  <a:pt x="11376917" y="1623316"/>
                  <a:pt x="11372015" y="1644620"/>
                  <a:pt x="11363218" y="1664413"/>
                </a:cubicBezTo>
                <a:cubicBezTo>
                  <a:pt x="11349519" y="1695236"/>
                  <a:pt x="11336256" y="1726256"/>
                  <a:pt x="11322121" y="1756881"/>
                </a:cubicBezTo>
                <a:cubicBezTo>
                  <a:pt x="11315703" y="1770787"/>
                  <a:pt x="11307464" y="1783840"/>
                  <a:pt x="11301573" y="1797977"/>
                </a:cubicBezTo>
                <a:cubicBezTo>
                  <a:pt x="11290319" y="1824987"/>
                  <a:pt x="11283413" y="1853791"/>
                  <a:pt x="11270751" y="1880170"/>
                </a:cubicBezTo>
                <a:cubicBezTo>
                  <a:pt x="11242244" y="1939559"/>
                  <a:pt x="11207744" y="1995910"/>
                  <a:pt x="11178283" y="2054831"/>
                </a:cubicBezTo>
                <a:cubicBezTo>
                  <a:pt x="11156354" y="2098689"/>
                  <a:pt x="11144549" y="2148079"/>
                  <a:pt x="11116638" y="2188395"/>
                </a:cubicBezTo>
                <a:cubicBezTo>
                  <a:pt x="11085816" y="2232916"/>
                  <a:pt x="11056357" y="2278413"/>
                  <a:pt x="11024171" y="2321959"/>
                </a:cubicBezTo>
                <a:cubicBezTo>
                  <a:pt x="10965951" y="2400728"/>
                  <a:pt x="10893315" y="2470656"/>
                  <a:pt x="10849510" y="2558265"/>
                </a:cubicBezTo>
                <a:cubicBezTo>
                  <a:pt x="10755368" y="2746548"/>
                  <a:pt x="10724494" y="2820525"/>
                  <a:pt x="10541285" y="3030876"/>
                </a:cubicBezTo>
                <a:cubicBezTo>
                  <a:pt x="10448818" y="3137042"/>
                  <a:pt x="10363436" y="3249822"/>
                  <a:pt x="10263883" y="3349375"/>
                </a:cubicBezTo>
                <a:cubicBezTo>
                  <a:pt x="10168803" y="3444455"/>
                  <a:pt x="10068208" y="3540626"/>
                  <a:pt x="9986481" y="3647325"/>
                </a:cubicBezTo>
                <a:cubicBezTo>
                  <a:pt x="9703965" y="4016166"/>
                  <a:pt x="9865093" y="3888305"/>
                  <a:pt x="9534418" y="4232952"/>
                </a:cubicBezTo>
                <a:cubicBezTo>
                  <a:pt x="9378488" y="4395471"/>
                  <a:pt x="9195231" y="4532135"/>
                  <a:pt x="9051533" y="4705564"/>
                </a:cubicBezTo>
                <a:cubicBezTo>
                  <a:pt x="9010902" y="4754601"/>
                  <a:pt x="8733801" y="5102800"/>
                  <a:pt x="8620018" y="5208997"/>
                </a:cubicBezTo>
                <a:cubicBezTo>
                  <a:pt x="8513561" y="5308357"/>
                  <a:pt x="8427595" y="5445544"/>
                  <a:pt x="8291245" y="5496674"/>
                </a:cubicBezTo>
                <a:cubicBezTo>
                  <a:pt x="8114757" y="5562856"/>
                  <a:pt x="8255752" y="5514347"/>
                  <a:pt x="7931649" y="5589141"/>
                </a:cubicBezTo>
                <a:cubicBezTo>
                  <a:pt x="7828402" y="5612967"/>
                  <a:pt x="7771517" y="5632954"/>
                  <a:pt x="7664521" y="5650786"/>
                </a:cubicBezTo>
                <a:cubicBezTo>
                  <a:pt x="7626676" y="5657093"/>
                  <a:pt x="7454258" y="5669331"/>
                  <a:pt x="7428216" y="5671334"/>
                </a:cubicBezTo>
                <a:lnTo>
                  <a:pt x="4952144" y="5661060"/>
                </a:lnTo>
                <a:cubicBezTo>
                  <a:pt x="4903116" y="5660291"/>
                  <a:pt x="4856725" y="5637985"/>
                  <a:pt x="4808306" y="5630238"/>
                </a:cubicBezTo>
                <a:cubicBezTo>
                  <a:pt x="4770954" y="5624262"/>
                  <a:pt x="4732962" y="5623389"/>
                  <a:pt x="4695290" y="5619964"/>
                </a:cubicBezTo>
                <a:cubicBezTo>
                  <a:pt x="4682275" y="5617361"/>
                  <a:pt x="4630112" y="5609138"/>
                  <a:pt x="4613097" y="5599415"/>
                </a:cubicBezTo>
                <a:cubicBezTo>
                  <a:pt x="4598230" y="5590919"/>
                  <a:pt x="4586521" y="5577668"/>
                  <a:pt x="4572000" y="5568593"/>
                </a:cubicBezTo>
                <a:cubicBezTo>
                  <a:pt x="4556055" y="5558627"/>
                  <a:pt x="4494974" y="5531059"/>
                  <a:pt x="4479533" y="5527496"/>
                </a:cubicBezTo>
                <a:cubicBezTo>
                  <a:pt x="4452629" y="5521287"/>
                  <a:pt x="4424737" y="5520647"/>
                  <a:pt x="4397339" y="5517222"/>
                </a:cubicBezTo>
                <a:cubicBezTo>
                  <a:pt x="4383640" y="5510373"/>
                  <a:pt x="4365432" y="5508926"/>
                  <a:pt x="4356243" y="5496674"/>
                </a:cubicBezTo>
                <a:cubicBezTo>
                  <a:pt x="4329777" y="5461386"/>
                  <a:pt x="4330685" y="5401318"/>
                  <a:pt x="4345968" y="5363110"/>
                </a:cubicBezTo>
                <a:cubicBezTo>
                  <a:pt x="4351684" y="5348820"/>
                  <a:pt x="4426738" y="5293011"/>
                  <a:pt x="4428162" y="5291191"/>
                </a:cubicBezTo>
                <a:cubicBezTo>
                  <a:pt x="4476754" y="5229102"/>
                  <a:pt x="4516848" y="5160806"/>
                  <a:pt x="4561726" y="5095982"/>
                </a:cubicBezTo>
                <a:cubicBezTo>
                  <a:pt x="4578495" y="5071760"/>
                  <a:pt x="4592266" y="5044895"/>
                  <a:pt x="4613097" y="5024063"/>
                </a:cubicBezTo>
                <a:lnTo>
                  <a:pt x="4643919" y="4993240"/>
                </a:lnTo>
                <a:cubicBezTo>
                  <a:pt x="4647344" y="4982966"/>
                  <a:pt x="4647364" y="4970823"/>
                  <a:pt x="4654193" y="4962418"/>
                </a:cubicBezTo>
                <a:cubicBezTo>
                  <a:pt x="4820254" y="4758035"/>
                  <a:pt x="4767017" y="4863001"/>
                  <a:pt x="5013789" y="4654193"/>
                </a:cubicBezTo>
                <a:cubicBezTo>
                  <a:pt x="5072946" y="4604137"/>
                  <a:pt x="5119944" y="4540936"/>
                  <a:pt x="5178175" y="4489806"/>
                </a:cubicBezTo>
                <a:cubicBezTo>
                  <a:pt x="5260566" y="4417462"/>
                  <a:pt x="5350391" y="4354025"/>
                  <a:pt x="5435029" y="4284323"/>
                </a:cubicBezTo>
                <a:cubicBezTo>
                  <a:pt x="5466863" y="4258107"/>
                  <a:pt x="5496186" y="4228968"/>
                  <a:pt x="5527497" y="4202130"/>
                </a:cubicBezTo>
                <a:cubicBezTo>
                  <a:pt x="5564131" y="4170730"/>
                  <a:pt x="5580643" y="4164100"/>
                  <a:pt x="5609690" y="4130211"/>
                </a:cubicBezTo>
                <a:cubicBezTo>
                  <a:pt x="5620834" y="4117210"/>
                  <a:pt x="5631702" y="4103797"/>
                  <a:pt x="5640512" y="4089114"/>
                </a:cubicBezTo>
                <a:cubicBezTo>
                  <a:pt x="5672858" y="4035204"/>
                  <a:pt x="5689063" y="3969716"/>
                  <a:pt x="5732980" y="3924728"/>
                </a:cubicBezTo>
                <a:cubicBezTo>
                  <a:pt x="5831617" y="3823686"/>
                  <a:pt x="5945086" y="3737146"/>
                  <a:pt x="6061753" y="3657600"/>
                </a:cubicBezTo>
                <a:lnTo>
                  <a:pt x="6287784" y="3503487"/>
                </a:lnTo>
                <a:cubicBezTo>
                  <a:pt x="6297995" y="3496544"/>
                  <a:pt x="6318607" y="3482939"/>
                  <a:pt x="6318607" y="3482939"/>
                </a:cubicBezTo>
                <a:cubicBezTo>
                  <a:pt x="6411099" y="3359614"/>
                  <a:pt x="6260611" y="3556232"/>
                  <a:pt x="6503542" y="3287730"/>
                </a:cubicBezTo>
                <a:cubicBezTo>
                  <a:pt x="6520111" y="3269417"/>
                  <a:pt x="6530113" y="3246058"/>
                  <a:pt x="6544638" y="3226085"/>
                </a:cubicBezTo>
                <a:cubicBezTo>
                  <a:pt x="6578086" y="3180094"/>
                  <a:pt x="6581311" y="3179138"/>
                  <a:pt x="6616557" y="3143892"/>
                </a:cubicBezTo>
                <a:cubicBezTo>
                  <a:pt x="6638267" y="3078761"/>
                  <a:pt x="6614770" y="3139181"/>
                  <a:pt x="6678202" y="3041150"/>
                </a:cubicBezTo>
                <a:cubicBezTo>
                  <a:pt x="6740304" y="2945176"/>
                  <a:pt x="6729185" y="2965064"/>
                  <a:pt x="6760395" y="2887038"/>
                </a:cubicBezTo>
                <a:cubicBezTo>
                  <a:pt x="6753546" y="2828818"/>
                  <a:pt x="6754766" y="2769069"/>
                  <a:pt x="6739847" y="2712377"/>
                </a:cubicBezTo>
                <a:cubicBezTo>
                  <a:pt x="6736705" y="2700436"/>
                  <a:pt x="6719073" y="2699006"/>
                  <a:pt x="6709025" y="2691829"/>
                </a:cubicBezTo>
                <a:cubicBezTo>
                  <a:pt x="6695091" y="2681876"/>
                  <a:pt x="6680815" y="2672282"/>
                  <a:pt x="6667928" y="2661006"/>
                </a:cubicBezTo>
                <a:cubicBezTo>
                  <a:pt x="6653348" y="2648249"/>
                  <a:pt x="6643259" y="2630178"/>
                  <a:pt x="6626831" y="2619910"/>
                </a:cubicBezTo>
                <a:cubicBezTo>
                  <a:pt x="6614857" y="2612426"/>
                  <a:pt x="6599434" y="2613061"/>
                  <a:pt x="6585735" y="2609636"/>
                </a:cubicBezTo>
                <a:cubicBezTo>
                  <a:pt x="6533974" y="2557875"/>
                  <a:pt x="6577078" y="2591789"/>
                  <a:pt x="6493267" y="2558265"/>
                </a:cubicBezTo>
                <a:cubicBezTo>
                  <a:pt x="6373979" y="2510550"/>
                  <a:pt x="6534723" y="2568718"/>
                  <a:pt x="6411074" y="2506894"/>
                </a:cubicBezTo>
                <a:cubicBezTo>
                  <a:pt x="6398444" y="2500579"/>
                  <a:pt x="6383676" y="2500045"/>
                  <a:pt x="6369977" y="2496620"/>
                </a:cubicBezTo>
                <a:cubicBezTo>
                  <a:pt x="6333069" y="2474475"/>
                  <a:pt x="6309186" y="2456435"/>
                  <a:pt x="6267236" y="2445249"/>
                </a:cubicBezTo>
                <a:cubicBezTo>
                  <a:pt x="6233490" y="2436250"/>
                  <a:pt x="6198741" y="2431550"/>
                  <a:pt x="6164494" y="2424701"/>
                </a:cubicBezTo>
                <a:lnTo>
                  <a:pt x="6113124" y="2414427"/>
                </a:lnTo>
                <a:cubicBezTo>
                  <a:pt x="6106274" y="2407577"/>
                  <a:pt x="6100986" y="2398684"/>
                  <a:pt x="6092575" y="2393878"/>
                </a:cubicBezTo>
                <a:cubicBezTo>
                  <a:pt x="6048157" y="2368497"/>
                  <a:pt x="6029695" y="2373083"/>
                  <a:pt x="5979560" y="2363056"/>
                </a:cubicBezTo>
                <a:cubicBezTo>
                  <a:pt x="5948599" y="2356864"/>
                  <a:pt x="5918186" y="2347995"/>
                  <a:pt x="5887092" y="2342508"/>
                </a:cubicBezTo>
                <a:cubicBezTo>
                  <a:pt x="5859901" y="2337710"/>
                  <a:pt x="5832134" y="2336772"/>
                  <a:pt x="5804899" y="2332233"/>
                </a:cubicBezTo>
                <a:cubicBezTo>
                  <a:pt x="5770449" y="2326491"/>
                  <a:pt x="5736607" y="2317427"/>
                  <a:pt x="5702157" y="2311685"/>
                </a:cubicBezTo>
                <a:lnTo>
                  <a:pt x="5578867" y="2291137"/>
                </a:lnTo>
                <a:cubicBezTo>
                  <a:pt x="5359685" y="2297986"/>
                  <a:pt x="5140263" y="2299350"/>
                  <a:pt x="4921321" y="2311685"/>
                </a:cubicBezTo>
                <a:cubicBezTo>
                  <a:pt x="4896428" y="2313087"/>
                  <a:pt x="4873232" y="2324901"/>
                  <a:pt x="4849402" y="2332233"/>
                </a:cubicBezTo>
                <a:cubicBezTo>
                  <a:pt x="4725751" y="2370280"/>
                  <a:pt x="4840701" y="2334147"/>
                  <a:pt x="4746661" y="2373330"/>
                </a:cubicBezTo>
                <a:cubicBezTo>
                  <a:pt x="4660683" y="2409154"/>
                  <a:pt x="4685531" y="2387639"/>
                  <a:pt x="4633645" y="2424701"/>
                </a:cubicBezTo>
                <a:cubicBezTo>
                  <a:pt x="4619711" y="2434654"/>
                  <a:pt x="4605346" y="2444147"/>
                  <a:pt x="4592548" y="2455523"/>
                </a:cubicBezTo>
                <a:cubicBezTo>
                  <a:pt x="4574448" y="2471611"/>
                  <a:pt x="4560550" y="2492364"/>
                  <a:pt x="4541177" y="2506894"/>
                </a:cubicBezTo>
                <a:cubicBezTo>
                  <a:pt x="4519088" y="2523461"/>
                  <a:pt x="4493954" y="2535643"/>
                  <a:pt x="4469258" y="2547991"/>
                </a:cubicBezTo>
                <a:cubicBezTo>
                  <a:pt x="4442411" y="2561415"/>
                  <a:pt x="4402208" y="2570932"/>
                  <a:pt x="4376791" y="2589087"/>
                </a:cubicBezTo>
                <a:cubicBezTo>
                  <a:pt x="4341102" y="2614579"/>
                  <a:pt x="4310541" y="2646953"/>
                  <a:pt x="4274049" y="2671281"/>
                </a:cubicBezTo>
                <a:cubicBezTo>
                  <a:pt x="4253501" y="2684980"/>
                  <a:pt x="4231979" y="2697320"/>
                  <a:pt x="4212404" y="2712377"/>
                </a:cubicBezTo>
                <a:cubicBezTo>
                  <a:pt x="4124814" y="2779753"/>
                  <a:pt x="4156928" y="2763826"/>
                  <a:pt x="4078840" y="2835667"/>
                </a:cubicBezTo>
                <a:cubicBezTo>
                  <a:pt x="4014583" y="2894783"/>
                  <a:pt x="3945371" y="2948588"/>
                  <a:pt x="3883631" y="3010328"/>
                </a:cubicBezTo>
                <a:cubicBezTo>
                  <a:pt x="3856233" y="3037726"/>
                  <a:pt x="3831204" y="3067716"/>
                  <a:pt x="3801438" y="3092521"/>
                </a:cubicBezTo>
                <a:cubicBezTo>
                  <a:pt x="3748819" y="3136370"/>
                  <a:pt x="3694838" y="3179038"/>
                  <a:pt x="3637052" y="3215811"/>
                </a:cubicBezTo>
                <a:cubicBezTo>
                  <a:pt x="3599380" y="3239784"/>
                  <a:pt x="3558596" y="3259454"/>
                  <a:pt x="3524036" y="3287730"/>
                </a:cubicBezTo>
                <a:cubicBezTo>
                  <a:pt x="3445228" y="3352209"/>
                  <a:pt x="3383909" y="3438546"/>
                  <a:pt x="3298004" y="3493213"/>
                </a:cubicBezTo>
                <a:cubicBezTo>
                  <a:pt x="2979413" y="3695954"/>
                  <a:pt x="3428387" y="3414301"/>
                  <a:pt x="3030876" y="3647325"/>
                </a:cubicBezTo>
                <a:cubicBezTo>
                  <a:pt x="2981703" y="3676150"/>
                  <a:pt x="2936409" y="3711309"/>
                  <a:pt x="2887038" y="3739793"/>
                </a:cubicBezTo>
                <a:cubicBezTo>
                  <a:pt x="2847239" y="3762754"/>
                  <a:pt x="2803547" y="3778477"/>
                  <a:pt x="2763748" y="3801438"/>
                </a:cubicBezTo>
                <a:cubicBezTo>
                  <a:pt x="2616166" y="3886581"/>
                  <a:pt x="2517244" y="3983978"/>
                  <a:pt x="2342508" y="4037743"/>
                </a:cubicBezTo>
                <a:cubicBezTo>
                  <a:pt x="2297987" y="4051442"/>
                  <a:pt x="2252194" y="4061540"/>
                  <a:pt x="2208944" y="4078840"/>
                </a:cubicBezTo>
                <a:cubicBezTo>
                  <a:pt x="2183308" y="4089095"/>
                  <a:pt x="2161954" y="4108066"/>
                  <a:pt x="2137025" y="4119937"/>
                </a:cubicBezTo>
                <a:cubicBezTo>
                  <a:pt x="2089928" y="4142364"/>
                  <a:pt x="2042567" y="4164771"/>
                  <a:pt x="1993186" y="4181582"/>
                </a:cubicBezTo>
                <a:cubicBezTo>
                  <a:pt x="1881395" y="4219638"/>
                  <a:pt x="1767249" y="4250390"/>
                  <a:pt x="1654139" y="4284323"/>
                </a:cubicBezTo>
                <a:cubicBezTo>
                  <a:pt x="1596012" y="4301761"/>
                  <a:pt x="1539749" y="4328603"/>
                  <a:pt x="1479479" y="4335694"/>
                </a:cubicBezTo>
                <a:cubicBezTo>
                  <a:pt x="1252795" y="4362362"/>
                  <a:pt x="1142574" y="4370871"/>
                  <a:pt x="883577" y="4438436"/>
                </a:cubicBezTo>
                <a:cubicBezTo>
                  <a:pt x="476408" y="4544654"/>
                  <a:pt x="817196" y="4461382"/>
                  <a:pt x="431515" y="4541177"/>
                </a:cubicBezTo>
                <a:cubicBezTo>
                  <a:pt x="403860" y="4546899"/>
                  <a:pt x="377530" y="4560382"/>
                  <a:pt x="349321" y="4561725"/>
                </a:cubicBezTo>
                <a:cubicBezTo>
                  <a:pt x="233012" y="4567263"/>
                  <a:pt x="116440" y="4561725"/>
                  <a:pt x="0" y="4561725"/>
                </a:cubicBezTo>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pink and yellow building&#10;&#10;Description automatically generated">
            <a:extLst>
              <a:ext uri="{FF2B5EF4-FFF2-40B4-BE49-F238E27FC236}">
                <a16:creationId xmlns:a16="http://schemas.microsoft.com/office/drawing/2014/main" id="{C64BFB83-1061-0AE5-46B9-101041E70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645" y="1068869"/>
            <a:ext cx="1864914" cy="1551051"/>
          </a:xfrm>
          <a:prstGeom prst="rect">
            <a:avLst/>
          </a:prstGeom>
        </p:spPr>
      </p:pic>
      <p:sp>
        <p:nvSpPr>
          <p:cNvPr id="3" name="TextBox 2">
            <a:extLst>
              <a:ext uri="{FF2B5EF4-FFF2-40B4-BE49-F238E27FC236}">
                <a16:creationId xmlns:a16="http://schemas.microsoft.com/office/drawing/2014/main" id="{8E708DD0-E228-1FB3-EDB6-E8BA0539AAEE}"/>
              </a:ext>
            </a:extLst>
          </p:cNvPr>
          <p:cNvSpPr txBox="1"/>
          <p:nvPr/>
        </p:nvSpPr>
        <p:spPr>
          <a:xfrm>
            <a:off x="1178685" y="1882435"/>
            <a:ext cx="3114942" cy="2554545"/>
          </a:xfrm>
          <a:prstGeom prst="rect">
            <a:avLst/>
          </a:prstGeom>
          <a:noFill/>
        </p:spPr>
        <p:txBody>
          <a:bodyPr wrap="square">
            <a:spAutoFit/>
          </a:bodyPr>
          <a:lstStyle/>
          <a:p>
            <a:pPr algn="ctr"/>
            <a:r>
              <a:rPr lang="en-GB" sz="4000" dirty="0">
                <a:solidFill>
                  <a:schemeClr val="tx1">
                    <a:lumMod val="95000"/>
                    <a:lumOff val="5000"/>
                  </a:schemeClr>
                </a:solidFill>
                <a:latin typeface="Aptos Display" panose="020B0004020202020204" pitchFamily="34" charset="0"/>
              </a:rPr>
              <a:t>We want Leeds to be an inclusive city.</a:t>
            </a:r>
          </a:p>
        </p:txBody>
      </p:sp>
      <p:sp>
        <p:nvSpPr>
          <p:cNvPr id="2" name="TextBox 1">
            <a:extLst>
              <a:ext uri="{FF2B5EF4-FFF2-40B4-BE49-F238E27FC236}">
                <a16:creationId xmlns:a16="http://schemas.microsoft.com/office/drawing/2014/main" id="{A1C5BD14-CFCA-BA48-B202-6D03ADA8CEE5}"/>
              </a:ext>
            </a:extLst>
          </p:cNvPr>
          <p:cNvSpPr txBox="1"/>
          <p:nvPr/>
        </p:nvSpPr>
        <p:spPr>
          <a:xfrm>
            <a:off x="171237" y="133564"/>
            <a:ext cx="12020763" cy="830997"/>
          </a:xfrm>
          <a:prstGeom prst="rect">
            <a:avLst/>
          </a:prstGeom>
          <a:noFill/>
        </p:spPr>
        <p:txBody>
          <a:bodyPr wrap="square">
            <a:spAutoFit/>
          </a:bodyPr>
          <a:lstStyle/>
          <a:p>
            <a:r>
              <a:rPr lang="en-GB" sz="4800" dirty="0">
                <a:solidFill>
                  <a:schemeClr val="tx1">
                    <a:lumMod val="95000"/>
                    <a:lumOff val="5000"/>
                  </a:schemeClr>
                </a:solidFill>
                <a:latin typeface="Arial Rounded MT Bold" panose="020F0704030504030204" pitchFamily="34" charset="0"/>
              </a:rPr>
              <a:t>Why are we talking about this today?</a:t>
            </a:r>
          </a:p>
        </p:txBody>
      </p:sp>
      <p:sp>
        <p:nvSpPr>
          <p:cNvPr id="5" name="TextBox 4">
            <a:extLst>
              <a:ext uri="{FF2B5EF4-FFF2-40B4-BE49-F238E27FC236}">
                <a16:creationId xmlns:a16="http://schemas.microsoft.com/office/drawing/2014/main" id="{76194E48-F149-91C4-1E2A-A126FA58DF0D}"/>
              </a:ext>
            </a:extLst>
          </p:cNvPr>
          <p:cNvSpPr txBox="1"/>
          <p:nvPr/>
        </p:nvSpPr>
        <p:spPr>
          <a:xfrm>
            <a:off x="6786215" y="5485269"/>
            <a:ext cx="3039140" cy="1323439"/>
          </a:xfrm>
          <a:prstGeom prst="rect">
            <a:avLst/>
          </a:prstGeom>
          <a:noFill/>
        </p:spPr>
        <p:txBody>
          <a:bodyPr wrap="square">
            <a:spAutoFit/>
          </a:bodyPr>
          <a:lstStyle/>
          <a:p>
            <a:pPr algn="ctr"/>
            <a:r>
              <a:rPr lang="en-GB" sz="4000" dirty="0">
                <a:solidFill>
                  <a:schemeClr val="tx1">
                    <a:lumMod val="95000"/>
                    <a:lumOff val="5000"/>
                  </a:schemeClr>
                </a:solidFill>
                <a:latin typeface="Aptos Display" panose="020B0004020202020204" pitchFamily="34" charset="0"/>
              </a:rPr>
              <a:t>They created artwork.</a:t>
            </a:r>
          </a:p>
        </p:txBody>
      </p:sp>
      <p:sp>
        <p:nvSpPr>
          <p:cNvPr id="4" name="TextBox 3">
            <a:extLst>
              <a:ext uri="{FF2B5EF4-FFF2-40B4-BE49-F238E27FC236}">
                <a16:creationId xmlns:a16="http://schemas.microsoft.com/office/drawing/2014/main" id="{EEA620D9-015F-6410-D994-1CDFB3E39F53}"/>
              </a:ext>
            </a:extLst>
          </p:cNvPr>
          <p:cNvSpPr txBox="1"/>
          <p:nvPr/>
        </p:nvSpPr>
        <p:spPr>
          <a:xfrm>
            <a:off x="7547418" y="2122094"/>
            <a:ext cx="3114941" cy="1938992"/>
          </a:xfrm>
          <a:prstGeom prst="rect">
            <a:avLst/>
          </a:prstGeom>
          <a:noFill/>
        </p:spPr>
        <p:txBody>
          <a:bodyPr wrap="square">
            <a:spAutoFit/>
          </a:bodyPr>
          <a:lstStyle/>
          <a:p>
            <a:pPr algn="ctr"/>
            <a:r>
              <a:rPr lang="en-GB" sz="4000" dirty="0">
                <a:solidFill>
                  <a:schemeClr val="tx1">
                    <a:lumMod val="95000"/>
                    <a:lumOff val="5000"/>
                  </a:schemeClr>
                </a:solidFill>
                <a:latin typeface="Aptos Display" panose="020B0004020202020204" pitchFamily="34" charset="0"/>
              </a:rPr>
              <a:t>We visited young people in school.</a:t>
            </a:r>
          </a:p>
        </p:txBody>
      </p:sp>
      <p:pic>
        <p:nvPicPr>
          <p:cNvPr id="9" name="Picture 8" descr="A cartoon of a child in a wheelchair&#10;&#10;Description automatically generated">
            <a:extLst>
              <a:ext uri="{FF2B5EF4-FFF2-40B4-BE49-F238E27FC236}">
                <a16:creationId xmlns:a16="http://schemas.microsoft.com/office/drawing/2014/main" id="{75CEE464-AB9D-B626-384C-1F889105A1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064" y="3205586"/>
            <a:ext cx="1333963" cy="1570068"/>
          </a:xfrm>
          <a:prstGeom prst="rect">
            <a:avLst/>
          </a:prstGeom>
        </p:spPr>
      </p:pic>
      <p:pic>
        <p:nvPicPr>
          <p:cNvPr id="16" name="Picture 15" descr="A child sitting at a desk writing on a piece of paper&#10;&#10;Description automatically generated">
            <a:extLst>
              <a:ext uri="{FF2B5EF4-FFF2-40B4-BE49-F238E27FC236}">
                <a16:creationId xmlns:a16="http://schemas.microsoft.com/office/drawing/2014/main" id="{C448BA57-8E62-0C96-1A79-832452D86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9640" y="1250111"/>
            <a:ext cx="1509569" cy="1742921"/>
          </a:xfrm>
          <a:prstGeom prst="rect">
            <a:avLst/>
          </a:prstGeom>
        </p:spPr>
      </p:pic>
      <p:pic>
        <p:nvPicPr>
          <p:cNvPr id="18" name="Picture 17" descr="A colorful cube with letters on it&#10;&#10;Description automatically generated">
            <a:extLst>
              <a:ext uri="{FF2B5EF4-FFF2-40B4-BE49-F238E27FC236}">
                <a16:creationId xmlns:a16="http://schemas.microsoft.com/office/drawing/2014/main" id="{707B4588-C785-B85C-DCEE-2E0A3A4873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8483" y="3280796"/>
            <a:ext cx="783338" cy="780290"/>
          </a:xfrm>
          <a:prstGeom prst="rect">
            <a:avLst/>
          </a:prstGeom>
        </p:spPr>
      </p:pic>
      <p:pic>
        <p:nvPicPr>
          <p:cNvPr id="20" name="Picture 19" descr="A cartoon of a person wearing a red dress&#10;&#10;Description automatically generated">
            <a:extLst>
              <a:ext uri="{FF2B5EF4-FFF2-40B4-BE49-F238E27FC236}">
                <a16:creationId xmlns:a16="http://schemas.microsoft.com/office/drawing/2014/main" id="{E3F87867-D596-5B79-43EF-1EA34E5542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786215" y="1348538"/>
            <a:ext cx="1140523" cy="2080462"/>
          </a:xfrm>
          <a:prstGeom prst="rect">
            <a:avLst/>
          </a:prstGeom>
        </p:spPr>
      </p:pic>
      <p:pic>
        <p:nvPicPr>
          <p:cNvPr id="22" name="Picture 21" descr="A cartoon of two girls drawing&#10;&#10;Description automatically generated">
            <a:extLst>
              <a:ext uri="{FF2B5EF4-FFF2-40B4-BE49-F238E27FC236}">
                <a16:creationId xmlns:a16="http://schemas.microsoft.com/office/drawing/2014/main" id="{B9FFB140-A462-EE39-35EA-D5DCCAFC03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91716" y="4984606"/>
            <a:ext cx="2194499" cy="1739830"/>
          </a:xfrm>
          <a:prstGeom prst="rect">
            <a:avLst/>
          </a:prstGeom>
        </p:spPr>
      </p:pic>
      <p:pic>
        <p:nvPicPr>
          <p:cNvPr id="26" name="Picture 25" descr="A yellow rectangular object with black background&#10;&#10;Description automatically generated">
            <a:extLst>
              <a:ext uri="{FF2B5EF4-FFF2-40B4-BE49-F238E27FC236}">
                <a16:creationId xmlns:a16="http://schemas.microsoft.com/office/drawing/2014/main" id="{B1A35822-D517-82A3-71B1-E16355B62B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3508" y="2831218"/>
            <a:ext cx="2324555" cy="460219"/>
          </a:xfrm>
          <a:prstGeom prst="rect">
            <a:avLst/>
          </a:prstGeom>
        </p:spPr>
      </p:pic>
      <p:pic>
        <p:nvPicPr>
          <p:cNvPr id="27" name="Picture 26" descr="A yellow rectangular object with black background&#10;&#10;Description automatically generated">
            <a:extLst>
              <a:ext uri="{FF2B5EF4-FFF2-40B4-BE49-F238E27FC236}">
                <a16:creationId xmlns:a16="http://schemas.microsoft.com/office/drawing/2014/main" id="{880FD6E9-9FF6-17AF-E139-CA33FBD6D9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081244">
            <a:off x="7244619" y="4598508"/>
            <a:ext cx="1648022" cy="326278"/>
          </a:xfrm>
          <a:prstGeom prst="rect">
            <a:avLst/>
          </a:prstGeom>
        </p:spPr>
      </p:pic>
    </p:spTree>
    <p:extLst>
      <p:ext uri="{BB962C8B-B14F-4D97-AF65-F5344CB8AC3E}">
        <p14:creationId xmlns:p14="http://schemas.microsoft.com/office/powerpoint/2010/main" val="3184268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DA12AFD1-A2AB-8739-FC99-6DBEE0490FC0}"/>
              </a:ext>
            </a:extLst>
          </p:cNvPr>
          <p:cNvSpPr/>
          <p:nvPr/>
        </p:nvSpPr>
        <p:spPr>
          <a:xfrm>
            <a:off x="-989556" y="-1202498"/>
            <a:ext cx="6814159" cy="5022937"/>
          </a:xfrm>
          <a:prstGeom prst="ellipse">
            <a:avLst/>
          </a:prstGeom>
          <a:solidFill>
            <a:srgbClr val="DAE3F3"/>
          </a:solidFill>
          <a:ln>
            <a:solidFill>
              <a:srgbClr val="DAE3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C1EED17-569C-B8A8-6D54-289AD235DB74}"/>
              </a:ext>
            </a:extLst>
          </p:cNvPr>
          <p:cNvSpPr txBox="1"/>
          <p:nvPr/>
        </p:nvSpPr>
        <p:spPr>
          <a:xfrm>
            <a:off x="518429" y="325087"/>
            <a:ext cx="3798188" cy="2554545"/>
          </a:xfrm>
          <a:prstGeom prst="rect">
            <a:avLst/>
          </a:prstGeom>
          <a:noFill/>
        </p:spPr>
        <p:txBody>
          <a:bodyPr wrap="square">
            <a:spAutoFit/>
          </a:bodyPr>
          <a:lstStyle/>
          <a:p>
            <a:pPr algn="ctr"/>
            <a:r>
              <a:rPr lang="en-GB" sz="4000" dirty="0">
                <a:solidFill>
                  <a:schemeClr val="tx1">
                    <a:lumMod val="95000"/>
                    <a:lumOff val="5000"/>
                  </a:schemeClr>
                </a:solidFill>
                <a:latin typeface="Aptos Display" panose="020B0004020202020204" pitchFamily="34" charset="0"/>
              </a:rPr>
              <a:t>We want Leeds to be an inclusive city.</a:t>
            </a:r>
          </a:p>
          <a:p>
            <a:pPr algn="ctr"/>
            <a:endParaRPr lang="en-GB" sz="4000" dirty="0">
              <a:solidFill>
                <a:schemeClr val="tx1">
                  <a:lumMod val="95000"/>
                  <a:lumOff val="5000"/>
                </a:schemeClr>
              </a:solidFill>
              <a:latin typeface="Aptos Display" panose="020B0004020202020204" pitchFamily="34" charset="0"/>
            </a:endParaRPr>
          </a:p>
        </p:txBody>
      </p:sp>
      <p:pic>
        <p:nvPicPr>
          <p:cNvPr id="9" name="Picture 8" descr="A pink and yellow building&#10;&#10;Description automatically generated">
            <a:extLst>
              <a:ext uri="{FF2B5EF4-FFF2-40B4-BE49-F238E27FC236}">
                <a16:creationId xmlns:a16="http://schemas.microsoft.com/office/drawing/2014/main" id="{38417B77-2834-5BE9-A2DF-E3406B0DA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659" y="1202055"/>
            <a:ext cx="1864914" cy="1551051"/>
          </a:xfrm>
          <a:prstGeom prst="rect">
            <a:avLst/>
          </a:prstGeom>
        </p:spPr>
      </p:pic>
      <p:pic>
        <p:nvPicPr>
          <p:cNvPr id="10" name="Picture 9" descr="A cartoon of a child in a wheelchair&#10;&#10;Description automatically generated">
            <a:extLst>
              <a:ext uri="{FF2B5EF4-FFF2-40B4-BE49-F238E27FC236}">
                <a16:creationId xmlns:a16="http://schemas.microsoft.com/office/drawing/2014/main" id="{0FF715A9-470E-4BEA-9E91-CD736DB7A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220" y="1858932"/>
            <a:ext cx="1333963" cy="1570068"/>
          </a:xfrm>
          <a:prstGeom prst="rect">
            <a:avLst/>
          </a:prstGeom>
        </p:spPr>
      </p:pic>
      <p:pic>
        <p:nvPicPr>
          <p:cNvPr id="11" name="Picture 10" descr="A cartoon of a person and a child in a wheelchair&#10;&#10;Description automatically generated">
            <a:extLst>
              <a:ext uri="{FF2B5EF4-FFF2-40B4-BE49-F238E27FC236}">
                <a16:creationId xmlns:a16="http://schemas.microsoft.com/office/drawing/2014/main" id="{6ACBD65D-1537-6868-6ED9-739CF5B3F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3812" y="372649"/>
            <a:ext cx="6112701" cy="6112701"/>
          </a:xfrm>
          <a:prstGeom prst="rect">
            <a:avLst/>
          </a:prstGeom>
        </p:spPr>
      </p:pic>
    </p:spTree>
    <p:extLst>
      <p:ext uri="{BB962C8B-B14F-4D97-AF65-F5344CB8AC3E}">
        <p14:creationId xmlns:p14="http://schemas.microsoft.com/office/powerpoint/2010/main" val="3291682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DA12AFD1-A2AB-8739-FC99-6DBEE0490FC0}"/>
              </a:ext>
            </a:extLst>
          </p:cNvPr>
          <p:cNvSpPr/>
          <p:nvPr/>
        </p:nvSpPr>
        <p:spPr>
          <a:xfrm>
            <a:off x="-989556" y="-1202498"/>
            <a:ext cx="6814159" cy="5022937"/>
          </a:xfrm>
          <a:prstGeom prst="ellipse">
            <a:avLst/>
          </a:prstGeom>
          <a:solidFill>
            <a:srgbClr val="DAE3F3"/>
          </a:solidFill>
          <a:ln>
            <a:solidFill>
              <a:srgbClr val="DAE3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C1EED17-569C-B8A8-6D54-289AD235DB74}"/>
              </a:ext>
            </a:extLst>
          </p:cNvPr>
          <p:cNvSpPr txBox="1"/>
          <p:nvPr/>
        </p:nvSpPr>
        <p:spPr>
          <a:xfrm>
            <a:off x="1196814" y="412769"/>
            <a:ext cx="3114941" cy="1938992"/>
          </a:xfrm>
          <a:prstGeom prst="rect">
            <a:avLst/>
          </a:prstGeom>
          <a:noFill/>
        </p:spPr>
        <p:txBody>
          <a:bodyPr wrap="square">
            <a:spAutoFit/>
          </a:bodyPr>
          <a:lstStyle/>
          <a:p>
            <a:pPr algn="ctr"/>
            <a:r>
              <a:rPr lang="en-GB" sz="4000" dirty="0">
                <a:solidFill>
                  <a:schemeClr val="tx1">
                    <a:lumMod val="95000"/>
                    <a:lumOff val="5000"/>
                  </a:schemeClr>
                </a:solidFill>
                <a:latin typeface="Aptos Display" panose="020B0004020202020204" pitchFamily="34" charset="0"/>
              </a:rPr>
              <a:t>We visited young people in school.</a:t>
            </a:r>
          </a:p>
        </p:txBody>
      </p:sp>
      <p:pic>
        <p:nvPicPr>
          <p:cNvPr id="3" name="Picture 2" descr="A child sitting at a desk writing on a piece of paper&#10;&#10;Description automatically generated">
            <a:extLst>
              <a:ext uri="{FF2B5EF4-FFF2-40B4-BE49-F238E27FC236}">
                <a16:creationId xmlns:a16="http://schemas.microsoft.com/office/drawing/2014/main" id="{8F5F0EF9-4C40-A922-139F-B456DB1D1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8735" y="962012"/>
            <a:ext cx="1509569" cy="1742921"/>
          </a:xfrm>
          <a:prstGeom prst="rect">
            <a:avLst/>
          </a:prstGeom>
        </p:spPr>
      </p:pic>
      <p:pic>
        <p:nvPicPr>
          <p:cNvPr id="4" name="Picture 3" descr="A colorful cube with letters on it&#10;&#10;Description automatically generated">
            <a:extLst>
              <a:ext uri="{FF2B5EF4-FFF2-40B4-BE49-F238E27FC236}">
                <a16:creationId xmlns:a16="http://schemas.microsoft.com/office/drawing/2014/main" id="{E9E498DE-1D81-C4F8-1C64-98761236D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610" y="2600717"/>
            <a:ext cx="783338" cy="780290"/>
          </a:xfrm>
          <a:prstGeom prst="rect">
            <a:avLst/>
          </a:prstGeom>
        </p:spPr>
      </p:pic>
      <p:pic>
        <p:nvPicPr>
          <p:cNvPr id="5" name="Picture 4" descr="A cartoon of a person wearing a red dress&#10;&#10;Description automatically generated">
            <a:extLst>
              <a:ext uri="{FF2B5EF4-FFF2-40B4-BE49-F238E27FC236}">
                <a16:creationId xmlns:a16="http://schemas.microsoft.com/office/drawing/2014/main" id="{CACCFAE7-928D-C08C-8991-39ED71FE3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84999" y="163813"/>
            <a:ext cx="1140523" cy="2080462"/>
          </a:xfrm>
          <a:prstGeom prst="rect">
            <a:avLst/>
          </a:prstGeom>
        </p:spPr>
      </p:pic>
      <p:sp>
        <p:nvSpPr>
          <p:cNvPr id="8" name="TextBox 7">
            <a:extLst>
              <a:ext uri="{FF2B5EF4-FFF2-40B4-BE49-F238E27FC236}">
                <a16:creationId xmlns:a16="http://schemas.microsoft.com/office/drawing/2014/main" id="{5951D71C-5359-E948-12FA-455822BB0B15}"/>
              </a:ext>
            </a:extLst>
          </p:cNvPr>
          <p:cNvSpPr txBox="1"/>
          <p:nvPr/>
        </p:nvSpPr>
        <p:spPr>
          <a:xfrm>
            <a:off x="6343813" y="582067"/>
            <a:ext cx="5425614" cy="5693866"/>
          </a:xfrm>
          <a:prstGeom prst="rect">
            <a:avLst/>
          </a:prstGeom>
          <a:noFill/>
        </p:spPr>
        <p:txBody>
          <a:bodyPr wrap="square">
            <a:spAutoFit/>
          </a:bodyPr>
          <a:lstStyle/>
          <a:p>
            <a:r>
              <a:rPr lang="en-GB" sz="2800" b="0" i="0" dirty="0">
                <a:effectLst/>
                <a:latin typeface="Arial Rounded MT Bold" panose="020F0704030504030204" pitchFamily="34" charset="0"/>
              </a:rPr>
              <a:t>In Autumn 2023, </a:t>
            </a:r>
            <a:r>
              <a:rPr lang="en-GB" sz="2800" dirty="0">
                <a:latin typeface="Arial Rounded MT Bold" panose="020F0704030504030204" pitchFamily="34" charset="0"/>
              </a:rPr>
              <a:t>five groups participated in the project, expressing</a:t>
            </a:r>
            <a:r>
              <a:rPr lang="en-GB" sz="2800" b="0" i="0" dirty="0">
                <a:effectLst/>
                <a:latin typeface="Arial Rounded MT Bold" panose="020F0704030504030204" pitchFamily="34" charset="0"/>
              </a:rPr>
              <a:t> what they would like to share with others about their disabilities, what makes them unique, and how we can make a difference.</a:t>
            </a:r>
            <a:r>
              <a:rPr lang="en-GB" sz="2800" dirty="0">
                <a:latin typeface="Arial Rounded MT Bold" panose="020F0704030504030204" pitchFamily="34" charset="0"/>
              </a:rPr>
              <a:t>.</a:t>
            </a:r>
          </a:p>
          <a:p>
            <a:endParaRPr lang="en-GB" sz="2800" b="0" i="0" dirty="0">
              <a:effectLst/>
              <a:latin typeface="Arial Rounded MT Bold" panose="020F0704030504030204" pitchFamily="34" charset="0"/>
            </a:endParaRPr>
          </a:p>
          <a:p>
            <a:pPr marL="285750" indent="-285750">
              <a:buFont typeface="Arial" panose="020B0604020202020204" pitchFamily="34" charset="0"/>
              <a:buChar char="•"/>
            </a:pPr>
            <a:r>
              <a:rPr lang="en-GB" sz="2800" b="0" i="0" dirty="0">
                <a:effectLst/>
                <a:latin typeface="Arial Rounded MT Bold" panose="020F0704030504030204" pitchFamily="34" charset="0"/>
              </a:rPr>
              <a:t>John Jamieson East SILC</a:t>
            </a:r>
            <a:endParaRPr lang="en-GB" sz="2800" dirty="0">
              <a:latin typeface="Arial Rounded MT Bold" panose="020F0704030504030204" pitchFamily="34" charset="0"/>
            </a:endParaRPr>
          </a:p>
          <a:p>
            <a:pPr marL="285750" indent="-285750">
              <a:buFont typeface="Arial" panose="020B0604020202020204" pitchFamily="34" charset="0"/>
              <a:buChar char="•"/>
            </a:pPr>
            <a:r>
              <a:rPr lang="en-GB" sz="2800" b="0" i="0" dirty="0">
                <a:effectLst/>
                <a:latin typeface="Arial Rounded MT Bold" panose="020F0704030504030204" pitchFamily="34" charset="0"/>
              </a:rPr>
              <a:t>St John’s School</a:t>
            </a:r>
            <a:endParaRPr lang="en-GB" sz="2800" dirty="0">
              <a:latin typeface="Arial Rounded MT Bold" panose="020F0704030504030204" pitchFamily="34" charset="0"/>
            </a:endParaRPr>
          </a:p>
          <a:p>
            <a:pPr marL="285750" indent="-285750">
              <a:buFont typeface="Arial" panose="020B0604020202020204" pitchFamily="34" charset="0"/>
              <a:buChar char="•"/>
            </a:pPr>
            <a:r>
              <a:rPr lang="en-GB" sz="2800" b="0" i="0" dirty="0">
                <a:effectLst/>
                <a:latin typeface="Arial Rounded MT Bold" panose="020F0704030504030204" pitchFamily="34" charset="0"/>
              </a:rPr>
              <a:t>Horsforth School</a:t>
            </a:r>
            <a:endParaRPr lang="en-GB" sz="2800" dirty="0">
              <a:latin typeface="Arial Rounded MT Bold" panose="020F0704030504030204" pitchFamily="34" charset="0"/>
            </a:endParaRPr>
          </a:p>
          <a:p>
            <a:pPr marL="285750" indent="-285750">
              <a:buFont typeface="Arial" panose="020B0604020202020204" pitchFamily="34" charset="0"/>
              <a:buChar char="•"/>
            </a:pPr>
            <a:r>
              <a:rPr lang="en-GB" sz="2800" b="0" i="0" dirty="0" err="1">
                <a:effectLst/>
                <a:latin typeface="Arial Rounded MT Bold" panose="020F0704030504030204" pitchFamily="34" charset="0"/>
              </a:rPr>
              <a:t>Brigshaw</a:t>
            </a:r>
            <a:r>
              <a:rPr lang="en-GB" sz="2800" b="0" i="0" dirty="0">
                <a:effectLst/>
                <a:latin typeface="Arial Rounded MT Bold" panose="020F0704030504030204" pitchFamily="34" charset="0"/>
              </a:rPr>
              <a:t> Academy (16+)</a:t>
            </a:r>
          </a:p>
          <a:p>
            <a:pPr marL="285750" indent="-285750">
              <a:buFont typeface="Arial" panose="020B0604020202020204" pitchFamily="34" charset="0"/>
              <a:buChar char="•"/>
            </a:pPr>
            <a:r>
              <a:rPr lang="en-GB" sz="2800" b="0" i="0" dirty="0">
                <a:effectLst/>
                <a:latin typeface="Arial Rounded MT Bold" panose="020F0704030504030204" pitchFamily="34" charset="0"/>
              </a:rPr>
              <a:t>SEND Youth Council</a:t>
            </a:r>
            <a:endParaRPr lang="en-GB" sz="2800" dirty="0">
              <a:latin typeface="Arial Rounded MT Bold" panose="020F0704030504030204" pitchFamily="34" charset="0"/>
            </a:endParaRPr>
          </a:p>
        </p:txBody>
      </p:sp>
    </p:spTree>
    <p:extLst>
      <p:ext uri="{BB962C8B-B14F-4D97-AF65-F5344CB8AC3E}">
        <p14:creationId xmlns:p14="http://schemas.microsoft.com/office/powerpoint/2010/main" val="919967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DA12AFD1-A2AB-8739-FC99-6DBEE0490FC0}"/>
              </a:ext>
            </a:extLst>
          </p:cNvPr>
          <p:cNvSpPr/>
          <p:nvPr/>
        </p:nvSpPr>
        <p:spPr>
          <a:xfrm>
            <a:off x="-989556" y="-1202498"/>
            <a:ext cx="6814159" cy="5022937"/>
          </a:xfrm>
          <a:prstGeom prst="ellipse">
            <a:avLst/>
          </a:prstGeom>
          <a:solidFill>
            <a:srgbClr val="DAE3F3"/>
          </a:solidFill>
          <a:ln>
            <a:solidFill>
              <a:srgbClr val="DAE3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C1EED17-569C-B8A8-6D54-289AD235DB74}"/>
              </a:ext>
            </a:extLst>
          </p:cNvPr>
          <p:cNvSpPr txBox="1"/>
          <p:nvPr/>
        </p:nvSpPr>
        <p:spPr>
          <a:xfrm>
            <a:off x="119575" y="274982"/>
            <a:ext cx="3114941" cy="1323439"/>
          </a:xfrm>
          <a:prstGeom prst="rect">
            <a:avLst/>
          </a:prstGeom>
          <a:noFill/>
        </p:spPr>
        <p:txBody>
          <a:bodyPr wrap="square">
            <a:spAutoFit/>
          </a:bodyPr>
          <a:lstStyle/>
          <a:p>
            <a:pPr algn="ctr"/>
            <a:r>
              <a:rPr lang="en-GB" sz="4000" dirty="0">
                <a:solidFill>
                  <a:schemeClr val="tx1">
                    <a:lumMod val="95000"/>
                    <a:lumOff val="5000"/>
                  </a:schemeClr>
                </a:solidFill>
                <a:latin typeface="Aptos Display" panose="020B0004020202020204" pitchFamily="34" charset="0"/>
              </a:rPr>
              <a:t>They created artwork.</a:t>
            </a:r>
          </a:p>
        </p:txBody>
      </p:sp>
      <p:pic>
        <p:nvPicPr>
          <p:cNvPr id="6" name="Picture 5" descr="A cartoon of two girls drawing&#10;&#10;Description automatically generated">
            <a:extLst>
              <a:ext uri="{FF2B5EF4-FFF2-40B4-BE49-F238E27FC236}">
                <a16:creationId xmlns:a16="http://schemas.microsoft.com/office/drawing/2014/main" id="{493DDBE2-5AAA-6B84-3558-FF860B5AF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63122" y="936701"/>
            <a:ext cx="2541136" cy="2014649"/>
          </a:xfrm>
          <a:prstGeom prst="rect">
            <a:avLst/>
          </a:prstGeom>
        </p:spPr>
      </p:pic>
      <p:sp>
        <p:nvSpPr>
          <p:cNvPr id="8" name="TextBox 7">
            <a:extLst>
              <a:ext uri="{FF2B5EF4-FFF2-40B4-BE49-F238E27FC236}">
                <a16:creationId xmlns:a16="http://schemas.microsoft.com/office/drawing/2014/main" id="{DF3E868A-293A-F7A5-37CF-DC53E509C305}"/>
              </a:ext>
            </a:extLst>
          </p:cNvPr>
          <p:cNvSpPr txBox="1"/>
          <p:nvPr/>
        </p:nvSpPr>
        <p:spPr>
          <a:xfrm>
            <a:off x="6096000" y="428178"/>
            <a:ext cx="5866356" cy="6001643"/>
          </a:xfrm>
          <a:prstGeom prst="rect">
            <a:avLst/>
          </a:prstGeom>
          <a:noFill/>
        </p:spPr>
        <p:txBody>
          <a:bodyPr wrap="square">
            <a:spAutoFit/>
          </a:bodyPr>
          <a:lstStyle/>
          <a:p>
            <a:r>
              <a:rPr lang="en-GB" sz="3200" b="0" i="0" dirty="0">
                <a:effectLst/>
                <a:latin typeface="Arial Rounded MT Bold" panose="020F0704030504030204" pitchFamily="34" charset="0"/>
              </a:rPr>
              <a:t>The young people used art materials, sponsored by Merrion Centre, to answer the question…</a:t>
            </a:r>
          </a:p>
          <a:p>
            <a:endParaRPr lang="en-GB" sz="3200" dirty="0">
              <a:latin typeface="Arial Rounded MT Bold" panose="020F0704030504030204" pitchFamily="34" charset="0"/>
            </a:endParaRPr>
          </a:p>
          <a:p>
            <a:r>
              <a:rPr lang="en-GB" sz="3200" b="0" i="0" dirty="0">
                <a:effectLst/>
                <a:latin typeface="Arial Rounded MT Bold" panose="020F0704030504030204" pitchFamily="34" charset="0"/>
              </a:rPr>
              <a:t>“How can Leeds be more inclusive to those with hidden disabilities?”</a:t>
            </a:r>
          </a:p>
          <a:p>
            <a:endParaRPr lang="en-GB" sz="3200" dirty="0">
              <a:latin typeface="Arial Rounded MT Bold" panose="020F0704030504030204" pitchFamily="34" charset="0"/>
            </a:endParaRPr>
          </a:p>
          <a:p>
            <a:r>
              <a:rPr lang="en-GB" sz="3200" b="0" i="0" dirty="0">
                <a:effectLst/>
                <a:latin typeface="Arial Rounded MT Bold" panose="020F0704030504030204" pitchFamily="34" charset="0"/>
              </a:rPr>
              <a:t>…so that children and young people are not feeling judged. </a:t>
            </a:r>
            <a:endParaRPr lang="en-GB" sz="3200" dirty="0">
              <a:latin typeface="Arial Rounded MT Bold" panose="020F0704030504030204" pitchFamily="34" charset="0"/>
            </a:endParaRPr>
          </a:p>
        </p:txBody>
      </p:sp>
    </p:spTree>
    <p:extLst>
      <p:ext uri="{BB962C8B-B14F-4D97-AF65-F5344CB8AC3E}">
        <p14:creationId xmlns:p14="http://schemas.microsoft.com/office/powerpoint/2010/main" val="2273237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CE128-BED8-3FAE-2833-1F1626A6DDCB}"/>
              </a:ext>
            </a:extLst>
          </p:cNvPr>
          <p:cNvSpPr txBox="1"/>
          <p:nvPr/>
        </p:nvSpPr>
        <p:spPr>
          <a:xfrm>
            <a:off x="2555631" y="1411115"/>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latin typeface="Arial Rounded MT Bold" panose="020F0704030504030204" pitchFamily="34" charset="0"/>
                <a:ea typeface="+mj-ea"/>
                <a:cs typeface="+mj-cs"/>
              </a:rPr>
              <a:t>The artwork…</a:t>
            </a:r>
          </a:p>
        </p:txBody>
      </p:sp>
      <p:sp>
        <p:nvSpPr>
          <p:cNvPr id="3" name="Rectangle 2">
            <a:extLst>
              <a:ext uri="{FF2B5EF4-FFF2-40B4-BE49-F238E27FC236}">
                <a16:creationId xmlns:a16="http://schemas.microsoft.com/office/drawing/2014/main" id="{2E821B0E-457B-0A89-CFCF-B387433AD78F}"/>
              </a:ext>
            </a:extLst>
          </p:cNvPr>
          <p:cNvSpPr/>
          <p:nvPr/>
        </p:nvSpPr>
        <p:spPr>
          <a:xfrm>
            <a:off x="-2" y="5901911"/>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DFBCB6D-4719-4FBE-2F93-AE82CED05B28}"/>
              </a:ext>
            </a:extLst>
          </p:cNvPr>
          <p:cNvSpPr/>
          <p:nvPr/>
        </p:nvSpPr>
        <p:spPr>
          <a:xfrm>
            <a:off x="0" y="0"/>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DE2016A-0C32-B6E6-2352-C6ADAFC8F4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05" b="92348" l="9763" r="93668">
                        <a14:foregroundMark x1="44327" y1="5805" x2="44327" y2="5805"/>
                        <a14:foregroundMark x1="93668" y1="51979" x2="93668" y2="51979"/>
                        <a14:foregroundMark x1="45383" y1="92348" x2="45383" y2="92348"/>
                      </a14:backgroundRemoval>
                    </a14:imgEffect>
                  </a14:imgLayer>
                </a14:imgProps>
              </a:ext>
            </a:extLst>
          </a:blip>
          <a:stretch>
            <a:fillRect/>
          </a:stretch>
        </p:blipFill>
        <p:spPr>
          <a:xfrm>
            <a:off x="134888" y="106699"/>
            <a:ext cx="2420743" cy="2420743"/>
          </a:xfrm>
          <a:prstGeom prst="rect">
            <a:avLst/>
          </a:prstGeom>
        </p:spPr>
      </p:pic>
      <p:pic>
        <p:nvPicPr>
          <p:cNvPr id="10" name="Picture 9">
            <a:extLst>
              <a:ext uri="{FF2B5EF4-FFF2-40B4-BE49-F238E27FC236}">
                <a16:creationId xmlns:a16="http://schemas.microsoft.com/office/drawing/2014/main" id="{89D53E33-BEA0-5CE4-9909-327EA4FBDC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55" b="92364" l="9894" r="93993">
                        <a14:foregroundMark x1="63428" y1="7636" x2="63428" y2="7636"/>
                        <a14:foregroundMark x1="93993" y1="47273" x2="93993" y2="47273"/>
                        <a14:foregroundMark x1="52297" y1="92364" x2="52297" y2="92364"/>
                      </a14:backgroundRemoval>
                    </a14:imgEffect>
                  </a14:imgLayer>
                </a14:imgProps>
              </a:ext>
            </a:extLst>
          </a:blip>
          <a:stretch>
            <a:fillRect/>
          </a:stretch>
        </p:blipFill>
        <p:spPr>
          <a:xfrm>
            <a:off x="9884949" y="4737812"/>
            <a:ext cx="2088801" cy="2029754"/>
          </a:xfrm>
          <a:prstGeom prst="rect">
            <a:avLst/>
          </a:prstGeom>
        </p:spPr>
      </p:pic>
      <p:pic>
        <p:nvPicPr>
          <p:cNvPr id="12" name="Picture 11">
            <a:extLst>
              <a:ext uri="{FF2B5EF4-FFF2-40B4-BE49-F238E27FC236}">
                <a16:creationId xmlns:a16="http://schemas.microsoft.com/office/drawing/2014/main" id="{7EEFF9DA-D322-C2B8-5B45-261049F0ADF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966" b="89842" l="7173" r="89662">
                        <a14:foregroundMark x1="7173" y1="21219" x2="7173" y2="21219"/>
                        <a14:foregroundMark x1="84810" y1="4966" x2="84810" y2="4966"/>
                      </a14:backgroundRemoval>
                    </a14:imgEffect>
                  </a14:imgLayer>
                </a14:imgProps>
              </a:ext>
            </a:extLst>
          </a:blip>
          <a:stretch>
            <a:fillRect/>
          </a:stretch>
        </p:blipFill>
        <p:spPr>
          <a:xfrm rot="1644263">
            <a:off x="10040873" y="135890"/>
            <a:ext cx="1914074" cy="1788892"/>
          </a:xfrm>
          <a:prstGeom prst="rect">
            <a:avLst/>
          </a:prstGeom>
        </p:spPr>
      </p:pic>
      <p:pic>
        <p:nvPicPr>
          <p:cNvPr id="14" name="Picture 13">
            <a:extLst>
              <a:ext uri="{FF2B5EF4-FFF2-40B4-BE49-F238E27FC236}">
                <a16:creationId xmlns:a16="http://schemas.microsoft.com/office/drawing/2014/main" id="{1CCE769B-4EBC-688E-3A02-D55B47D98E5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07" b="89789" l="9735" r="94100">
                        <a14:foregroundMark x1="90265" y1="39085" x2="90265" y2="39085"/>
                        <a14:foregroundMark x1="94100" y1="41197" x2="94100" y2="41197"/>
                      </a14:backgroundRemoval>
                    </a14:imgEffect>
                  </a14:imgLayer>
                </a14:imgProps>
              </a:ext>
            </a:extLst>
          </a:blip>
          <a:stretch>
            <a:fillRect/>
          </a:stretch>
        </p:blipFill>
        <p:spPr>
          <a:xfrm>
            <a:off x="7294808" y="-63697"/>
            <a:ext cx="2590141" cy="2169912"/>
          </a:xfrm>
          <a:prstGeom prst="rect">
            <a:avLst/>
          </a:prstGeom>
        </p:spPr>
      </p:pic>
      <p:pic>
        <p:nvPicPr>
          <p:cNvPr id="16" name="Picture 15">
            <a:extLst>
              <a:ext uri="{FF2B5EF4-FFF2-40B4-BE49-F238E27FC236}">
                <a16:creationId xmlns:a16="http://schemas.microsoft.com/office/drawing/2014/main" id="{DFEEFDEB-A416-46C0-5040-CC46C979F13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553936" y="5230705"/>
            <a:ext cx="2420744" cy="1862742"/>
          </a:xfrm>
          <a:prstGeom prst="rect">
            <a:avLst/>
          </a:prstGeom>
        </p:spPr>
      </p:pic>
      <p:pic>
        <p:nvPicPr>
          <p:cNvPr id="18" name="Picture 17">
            <a:extLst>
              <a:ext uri="{FF2B5EF4-FFF2-40B4-BE49-F238E27FC236}">
                <a16:creationId xmlns:a16="http://schemas.microsoft.com/office/drawing/2014/main" id="{778673BE-046E-60CB-CCBE-8DE88DB276C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804" b="93382" l="7232" r="89776">
                        <a14:foregroundMark x1="38903" y1="93627" x2="38903" y2="93627"/>
                        <a14:foregroundMark x1="7232" y1="68382" x2="7232" y2="68382"/>
                      </a14:backgroundRemoval>
                    </a14:imgEffect>
                  </a14:imgLayer>
                </a14:imgProps>
              </a:ext>
            </a:extLst>
          </a:blip>
          <a:stretch>
            <a:fillRect/>
          </a:stretch>
        </p:blipFill>
        <p:spPr>
          <a:xfrm>
            <a:off x="271783" y="4535827"/>
            <a:ext cx="2010367" cy="2045461"/>
          </a:xfrm>
          <a:prstGeom prst="rect">
            <a:avLst/>
          </a:prstGeom>
        </p:spPr>
      </p:pic>
      <p:pic>
        <p:nvPicPr>
          <p:cNvPr id="20" name="Picture 19">
            <a:extLst>
              <a:ext uri="{FF2B5EF4-FFF2-40B4-BE49-F238E27FC236}">
                <a16:creationId xmlns:a16="http://schemas.microsoft.com/office/drawing/2014/main" id="{BECBA0FC-AB12-79CD-A217-2516FC530BEE}"/>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612" b="97968" l="9581" r="91218">
                        <a14:foregroundMark x1="20160" y1="8352" x2="20160" y2="8352"/>
                        <a14:foregroundMark x1="76647" y1="4063" x2="76647" y2="4063"/>
                        <a14:foregroundMark x1="91218" y1="48307" x2="91218" y2="48307"/>
                        <a14:foregroundMark x1="91218" y1="90293" x2="91218" y2="90293"/>
                        <a14:foregroundMark x1="27545" y1="97968" x2="27545" y2="97968"/>
                      </a14:backgroundRemoval>
                    </a14:imgEffect>
                  </a14:imgLayer>
                </a14:imgProps>
              </a:ext>
            </a:extLst>
          </a:blip>
          <a:stretch>
            <a:fillRect/>
          </a:stretch>
        </p:blipFill>
        <p:spPr>
          <a:xfrm rot="21028893">
            <a:off x="2778370" y="103560"/>
            <a:ext cx="1928808" cy="1705513"/>
          </a:xfrm>
          <a:prstGeom prst="rect">
            <a:avLst/>
          </a:prstGeom>
        </p:spPr>
      </p:pic>
      <p:pic>
        <p:nvPicPr>
          <p:cNvPr id="22" name="Picture 21">
            <a:extLst>
              <a:ext uri="{FF2B5EF4-FFF2-40B4-BE49-F238E27FC236}">
                <a16:creationId xmlns:a16="http://schemas.microsoft.com/office/drawing/2014/main" id="{85E72493-9F1B-CCC5-2AD5-6AB74F1510E8}"/>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7395423" y="4878405"/>
            <a:ext cx="2010366" cy="1979595"/>
          </a:xfrm>
          <a:prstGeom prst="rect">
            <a:avLst/>
          </a:prstGeom>
        </p:spPr>
      </p:pic>
    </p:spTree>
    <p:extLst>
      <p:ext uri="{BB962C8B-B14F-4D97-AF65-F5344CB8AC3E}">
        <p14:creationId xmlns:p14="http://schemas.microsoft.com/office/powerpoint/2010/main" val="1571464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c9cc3b9-2781-41ce-a95c-60e5144f19c1">
      <Terms xmlns="http://schemas.microsoft.com/office/infopath/2007/PartnerControls"/>
    </lcf76f155ced4ddcb4097134ff3c332f>
    <TaxCatchAll xmlns="ac5c2849-74a1-46d7-ad44-587ab7d0a8b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1181106420584493F58FDF108E44A2" ma:contentTypeVersion="19" ma:contentTypeDescription="Create a new document." ma:contentTypeScope="" ma:versionID="42e5938b8a5e32c5c471dee6dc3e6503">
  <xsd:schema xmlns:xsd="http://www.w3.org/2001/XMLSchema" xmlns:xs="http://www.w3.org/2001/XMLSchema" xmlns:p="http://schemas.microsoft.com/office/2006/metadata/properties" xmlns:ns2="dc9cc3b9-2781-41ce-a95c-60e5144f19c1" xmlns:ns3="ac5c2849-74a1-46d7-ad44-587ab7d0a8b9" targetNamespace="http://schemas.microsoft.com/office/2006/metadata/properties" ma:root="true" ma:fieldsID="da73168d442a48862daa8d4baaa3b125" ns2:_="" ns3:_="">
    <xsd:import namespace="dc9cc3b9-2781-41ce-a95c-60e5144f19c1"/>
    <xsd:import namespace="ac5c2849-74a1-46d7-ad44-587ab7d0a8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lcf76f155ced4ddcb4097134ff3c332f" minOccurs="0"/>
                <xsd:element ref="ns3:TaxCatchAll" minOccurs="0"/>
                <xsd:element ref="ns2:MediaServiceLocation" minOccurs="0"/>
                <xsd:element ref="ns2:MediaServiceDocTag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9cc3b9-2781-41ce-a95c-60e5144f19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90830b-6321-4205-8fd0-8a030ac599f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DocTags" ma:index="24" nillable="true" ma:displayName="MediaServiceDocTags" ma:hidden="true" ma:internalName="MediaServiceDocTag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5c2849-74a1-46d7-ad44-587ab7d0a8b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4a58ce9-c97c-41d0-bfdb-c30342169baa}" ma:internalName="TaxCatchAll" ma:showField="CatchAllData" ma:web="ac5c2849-74a1-46d7-ad44-587ab7d0a8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D963C9-3FE8-4E9F-9057-59B78C01ECD2}">
  <ds:schemaRefs>
    <ds:schemaRef ds:uri="http://schemas.microsoft.com/sharepoint/v3/contenttype/forms"/>
  </ds:schemaRefs>
</ds:datastoreItem>
</file>

<file path=customXml/itemProps2.xml><?xml version="1.0" encoding="utf-8"?>
<ds:datastoreItem xmlns:ds="http://schemas.openxmlformats.org/officeDocument/2006/customXml" ds:itemID="{18E6C763-A7BD-4BCD-A14E-68051897EA7F}">
  <ds:schemaRefs>
    <ds:schemaRef ds:uri="http://schemas.microsoft.com/office/2006/metadata/properties"/>
    <ds:schemaRef ds:uri="http://schemas.microsoft.com/office/infopath/2007/PartnerControls"/>
    <ds:schemaRef ds:uri="dc9cc3b9-2781-41ce-a95c-60e5144f19c1"/>
    <ds:schemaRef ds:uri="ac5c2849-74a1-46d7-ad44-587ab7d0a8b9"/>
  </ds:schemaRefs>
</ds:datastoreItem>
</file>

<file path=customXml/itemProps3.xml><?xml version="1.0" encoding="utf-8"?>
<ds:datastoreItem xmlns:ds="http://schemas.openxmlformats.org/officeDocument/2006/customXml" ds:itemID="{6081039F-5D66-469B-A9E0-C8A6D509FA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9cc3b9-2781-41ce-a95c-60e5144f19c1"/>
    <ds:schemaRef ds:uri="ac5c2849-74a1-46d7-ad44-587ab7d0a8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538</TotalTime>
  <Words>1301</Words>
  <Application>Microsoft Office PowerPoint</Application>
  <PresentationFormat>Widescreen</PresentationFormat>
  <Paragraphs>122</Paragraphs>
  <Slides>30</Slides>
  <Notes>24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Aptos Display</vt:lpstr>
      <vt:lpstr>Arial</vt:lpstr>
      <vt:lpstr>Arial Rounded MT Bold</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might you think when they look at this child?</vt:lpstr>
      <vt:lpstr>PowerPoint Presentation</vt:lpstr>
      <vt:lpstr>PowerPoint Presentation</vt:lpstr>
      <vt:lpstr>PowerPoint Presentation</vt:lpstr>
      <vt:lpstr>PowerPoint Presentation</vt:lpstr>
      <vt:lpstr>PowerPoint Presentation</vt:lpstr>
      <vt:lpstr>Sometimes our first thought about someone isn't a fair thought </vt:lpstr>
      <vt:lpstr>Sometimes our first thought about someone isn't a fair thought </vt:lpstr>
      <vt:lpstr>Sometimes our first thought about someone isn't a fair thought </vt:lpstr>
      <vt:lpstr>Here are some more, real cases, of when the first thought wasn't the right thought…</vt:lpstr>
      <vt:lpstr>PowerPoint Presentation</vt:lpstr>
      <vt:lpstr>PowerPoint Presentation</vt:lpstr>
      <vt:lpstr>PowerPoint Presentation</vt:lpstr>
    </vt:vector>
  </TitlesOfParts>
  <Company>Leeds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Hidden disabilities</dc:title>
  <dc:creator>Beaumont, Rowan</dc:creator>
  <cp:lastModifiedBy>Thurlow, Kayleigh</cp:lastModifiedBy>
  <cp:revision>36</cp:revision>
  <dcterms:created xsi:type="dcterms:W3CDTF">2024-03-07T09:56:55Z</dcterms:created>
  <dcterms:modified xsi:type="dcterms:W3CDTF">2024-09-03T08:56:40Z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0x010100621181106420584493F58FDF108E44A2</vt:lpwstr>
  </property>
  <property fmtid="{D5CDD505-2E9C-101B-9397-08002B2CF9AE}" pid="3" name="MediaServiceImageTags">
    <vt:lpwstr/>
  </property>
</Properties>
</file>