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263" r:id="rId5"/>
    <p:sldId id="264" r:id="rId6"/>
    <p:sldId id="265" r:id="rId7"/>
    <p:sldId id="266" r:id="rId8"/>
  </p:sldIdLst>
  <p:sldSz cx="6858000" cy="9906000" type="A4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000099"/>
    <a:srgbClr val="FFFFC9"/>
    <a:srgbClr val="FFFF99"/>
    <a:srgbClr val="00FF00"/>
    <a:srgbClr val="293994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B66615-8DA5-4313-A85F-FB8EB385755A}" v="1" dt="2023-11-22T15:13:26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061" autoAdjust="0"/>
  </p:normalViewPr>
  <p:slideViewPr>
    <p:cSldViewPr snapToGrid="0">
      <p:cViewPr varScale="1">
        <p:scale>
          <a:sx n="79" d="100"/>
          <a:sy n="79" d="100"/>
        </p:scale>
        <p:origin x="32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68AB10-B355-4632-A940-C2C178A7955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19350" y="1162050"/>
            <a:ext cx="21717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3B31ED-872E-43E1-AC07-012CC2047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5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97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7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28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44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81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4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5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63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30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30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52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87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13B2-2F1D-493E-B634-9C82A5BC7EC0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20CF-EF82-4E25-BC89-DDCA2104E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4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hyperlink" Target="mailto:taxiprivatehire.licensing@leeds.gov.uk" TargetMode="Externa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D19BBD-18FE-5CCA-DBE0-B3F95851AD29}"/>
              </a:ext>
            </a:extLst>
          </p:cNvPr>
          <p:cNvSpPr txBox="1"/>
          <p:nvPr/>
        </p:nvSpPr>
        <p:spPr>
          <a:xfrm>
            <a:off x="3200400" y="87683"/>
            <a:ext cx="3563655" cy="125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two kinds of taxis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Leeds.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180C7-3EB9-A459-5B1C-C4ECE5018F12}"/>
              </a:ext>
            </a:extLst>
          </p:cNvPr>
          <p:cNvSpPr txBox="1"/>
          <p:nvPr/>
        </p:nvSpPr>
        <p:spPr>
          <a:xfrm>
            <a:off x="1701800" y="167470"/>
            <a:ext cx="4800600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look at…  </a:t>
            </a:r>
            <a:r>
              <a:rPr lang="en-US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taxis in Leeds</a:t>
            </a:r>
            <a:endParaRPr lang="en-US" sz="20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B13E9B33-0917-E188-6A1E-8B7B94364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9" y="2108634"/>
            <a:ext cx="1847838" cy="1970182"/>
          </a:xfrm>
          <a:prstGeom prst="rect">
            <a:avLst/>
          </a:prstGeom>
        </p:spPr>
      </p:pic>
      <p:pic>
        <p:nvPicPr>
          <p:cNvPr id="7" name="Picture 6" descr="A cartoon of a person raising her hand&#10;&#10;Description automatically generated">
            <a:extLst>
              <a:ext uri="{FF2B5EF4-FFF2-40B4-BE49-F238E27FC236}">
                <a16:creationId xmlns:a16="http://schemas.microsoft.com/office/drawing/2014/main" id="{5FE4898F-C8D4-C0A6-E2FE-759922F62A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84" y="2405159"/>
            <a:ext cx="960230" cy="1718125"/>
          </a:xfrm>
          <a:prstGeom prst="rect">
            <a:avLst/>
          </a:prstGeom>
        </p:spPr>
      </p:pic>
      <p:pic>
        <p:nvPicPr>
          <p:cNvPr id="12" name="Picture 11" descr="A cartoon of a taxi&#10;&#10;Description automatically generated">
            <a:extLst>
              <a:ext uri="{FF2B5EF4-FFF2-40B4-BE49-F238E27FC236}">
                <a16:creationId xmlns:a16="http://schemas.microsoft.com/office/drawing/2014/main" id="{E96917AF-9594-A061-B46B-30C1842188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66" y="2072552"/>
            <a:ext cx="3148518" cy="1870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708D16-B1E6-13E7-C6C0-1F60B6FC0266}"/>
              </a:ext>
            </a:extLst>
          </p:cNvPr>
          <p:cNvSpPr txBox="1"/>
          <p:nvPr/>
        </p:nvSpPr>
        <p:spPr>
          <a:xfrm>
            <a:off x="100085" y="4110437"/>
            <a:ext cx="3398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and white taxis are allowed to pick up people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taxi ranks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50CF6-56F4-46A4-C9B7-695AAEF68D15}"/>
              </a:ext>
            </a:extLst>
          </p:cNvPr>
          <p:cNvSpPr txBox="1"/>
          <p:nvPr/>
        </p:nvSpPr>
        <p:spPr>
          <a:xfrm>
            <a:off x="3200400" y="5291192"/>
            <a:ext cx="3563655" cy="3922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have a meter which says how much to pay.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counts up as the taxi ride goes on.</a:t>
            </a:r>
          </a:p>
          <a:p>
            <a:pPr>
              <a:lnSpc>
                <a:spcPct val="107000"/>
              </a:lnSpc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amount it goes up is set by the City Council.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rules say these taxis must go the shortest way.</a:t>
            </a: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want the taxi driver to go a certain way you must tell them at the start of the ride.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D3A22-7E45-1FC1-2528-84AED30A3D51}"/>
              </a:ext>
            </a:extLst>
          </p:cNvPr>
          <p:cNvSpPr txBox="1"/>
          <p:nvPr/>
        </p:nvSpPr>
        <p:spPr>
          <a:xfrm>
            <a:off x="1474446" y="1412272"/>
            <a:ext cx="393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taxis are black and white.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called Hackney cabs.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624D6-E82A-B2F9-7A9F-59C93C06D240}"/>
              </a:ext>
            </a:extLst>
          </p:cNvPr>
          <p:cNvSpPr txBox="1"/>
          <p:nvPr/>
        </p:nvSpPr>
        <p:spPr>
          <a:xfrm>
            <a:off x="4052455" y="4090504"/>
            <a:ext cx="271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they are 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allowed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pick up people who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them in the street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D3AECA7-DCF4-BBC0-1606-9E9664FF432A}"/>
              </a:ext>
            </a:extLst>
          </p:cNvPr>
          <p:cNvSpPr/>
          <p:nvPr/>
        </p:nvSpPr>
        <p:spPr>
          <a:xfrm>
            <a:off x="5821525" y="2024819"/>
            <a:ext cx="845463" cy="421168"/>
          </a:xfrm>
          <a:prstGeom prst="wedgeRoundRectCallout">
            <a:avLst>
              <a:gd name="adj1" fmla="val -45618"/>
              <a:gd name="adj2" fmla="val 964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Taxi!</a:t>
            </a:r>
          </a:p>
        </p:txBody>
      </p:sp>
      <p:pic>
        <p:nvPicPr>
          <p:cNvPr id="21" name="Picture 20" descr="A map with a green line&#10;&#10;Description automatically generated">
            <a:extLst>
              <a:ext uri="{FF2B5EF4-FFF2-40B4-BE49-F238E27FC236}">
                <a16:creationId xmlns:a16="http://schemas.microsoft.com/office/drawing/2014/main" id="{569A5227-454E-C5A3-76AD-E2E018A836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2511" r="1308" b="22581"/>
          <a:stretch/>
        </p:blipFill>
        <p:spPr>
          <a:xfrm>
            <a:off x="917575" y="7353299"/>
            <a:ext cx="1461294" cy="1548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digital clock with red numbers&#10;&#10;Description automatically generated">
            <a:extLst>
              <a:ext uri="{FF2B5EF4-FFF2-40B4-BE49-F238E27FC236}">
                <a16:creationId xmlns:a16="http://schemas.microsoft.com/office/drawing/2014/main" id="{6AC5F35A-B135-FCAF-0509-582928FC0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9" y="5527730"/>
            <a:ext cx="2702011" cy="9864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FE9AF16-F859-1D3D-D5E3-17F2E1F307BD}"/>
              </a:ext>
            </a:extLst>
          </p:cNvPr>
          <p:cNvGrpSpPr>
            <a:grpSpLocks noChangeAspect="1"/>
          </p:cNvGrpSpPr>
          <p:nvPr/>
        </p:nvGrpSpPr>
        <p:grpSpPr>
          <a:xfrm>
            <a:off x="2671003" y="7560124"/>
            <a:ext cx="255034" cy="330291"/>
            <a:chOff x="444023" y="3533025"/>
            <a:chExt cx="1276908" cy="1653712"/>
          </a:xfrm>
          <a:effectLst>
            <a:glow>
              <a:srgbClr val="C000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89E18DD-BD83-3E88-837C-93DC342B2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23" y="3533025"/>
              <a:ext cx="1260000" cy="1620000"/>
            </a:xfrm>
            <a:prstGeom prst="line">
              <a:avLst/>
            </a:prstGeom>
            <a:ln w="146050" cap="rnd">
              <a:solidFill>
                <a:srgbClr val="F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CCF4969-F802-7F0E-B224-ED38117965EB}"/>
                </a:ext>
              </a:extLst>
            </p:cNvPr>
            <p:cNvCxnSpPr>
              <a:cxnSpLocks/>
            </p:cNvCxnSpPr>
            <p:nvPr/>
          </p:nvCxnSpPr>
          <p:spPr>
            <a:xfrm>
              <a:off x="460931" y="3566737"/>
              <a:ext cx="1260000" cy="1620000"/>
            </a:xfrm>
            <a:prstGeom prst="line">
              <a:avLst/>
            </a:prstGeom>
            <a:ln w="146050" cap="rnd">
              <a:solidFill>
                <a:srgbClr val="F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4988C4B-D4FD-40AC-A938-C81556E2F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45" y="8039417"/>
            <a:ext cx="756748" cy="3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22868-A2CB-1A90-87D8-3A0B44EEE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948" y="8039417"/>
            <a:ext cx="756147" cy="396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505FA-5AA7-6F3C-8860-93FB5F80C2A6}"/>
              </a:ext>
            </a:extLst>
          </p:cNvPr>
          <p:cNvGrpSpPr>
            <a:grpSpLocks noChangeAspect="1"/>
          </p:cNvGrpSpPr>
          <p:nvPr/>
        </p:nvGrpSpPr>
        <p:grpSpPr>
          <a:xfrm>
            <a:off x="264520" y="7566857"/>
            <a:ext cx="382552" cy="327760"/>
            <a:chOff x="-211342" y="3533025"/>
            <a:chExt cx="1915365" cy="1641042"/>
          </a:xfrm>
          <a:effectLst>
            <a:glow>
              <a:srgbClr val="C000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3A5E17-986B-4C25-DD5A-71E42D0488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23" y="3533025"/>
              <a:ext cx="1260000" cy="1620000"/>
            </a:xfrm>
            <a:prstGeom prst="line">
              <a:avLst/>
            </a:prstGeom>
            <a:ln w="14605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9EFA162-15BF-D1F5-A4B1-38BA49AB7BC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-211342" y="4342324"/>
              <a:ext cx="646910" cy="831743"/>
            </a:xfrm>
            <a:prstGeom prst="line">
              <a:avLst/>
            </a:prstGeom>
            <a:ln w="14605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57F4581-6F11-F651-FAED-27EABC54F5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3849"/>
          <a:stretch/>
        </p:blipFill>
        <p:spPr>
          <a:xfrm>
            <a:off x="2485350" y="8388355"/>
            <a:ext cx="707880" cy="21074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1BFA39-37DF-265F-EC27-28ABAB2E6543}"/>
              </a:ext>
            </a:extLst>
          </p:cNvPr>
          <p:cNvSpPr/>
          <p:nvPr/>
        </p:nvSpPr>
        <p:spPr>
          <a:xfrm>
            <a:off x="35998" y="1339522"/>
            <a:ext cx="6768000" cy="81330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erson holding a magnifying glass&#10;&#10;Description automatically generated">
            <a:extLst>
              <a:ext uri="{FF2B5EF4-FFF2-40B4-BE49-F238E27FC236}">
                <a16:creationId xmlns:a16="http://schemas.microsoft.com/office/drawing/2014/main" id="{7D8CAE17-C921-C0DE-4C50-460829D141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370" y="45512"/>
            <a:ext cx="780430" cy="628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81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car with a sign on the side&#10;&#10;Description automatically generated">
            <a:extLst>
              <a:ext uri="{FF2B5EF4-FFF2-40B4-BE49-F238E27FC236}">
                <a16:creationId xmlns:a16="http://schemas.microsoft.com/office/drawing/2014/main" id="{6269783D-1839-85FF-553D-C6CE217B5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30" y="767604"/>
            <a:ext cx="3333390" cy="18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E50CF6-56F4-46A4-C9B7-695AAEF68D15}"/>
              </a:ext>
            </a:extLst>
          </p:cNvPr>
          <p:cNvSpPr txBox="1"/>
          <p:nvPr/>
        </p:nvSpPr>
        <p:spPr>
          <a:xfrm>
            <a:off x="3200400" y="4006670"/>
            <a:ext cx="3563655" cy="5502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taxis are only allowed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pick people up who have booked them.</a:t>
            </a:r>
          </a:p>
          <a:p>
            <a:pPr>
              <a:lnSpc>
                <a:spcPct val="107000"/>
              </a:lnSpc>
            </a:pPr>
            <a:endParaRPr lang="en-GB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book these taxis by phone.</a:t>
            </a: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lot of taxi companies have apps for booking.</a:t>
            </a:r>
          </a:p>
          <a:p>
            <a:pPr>
              <a:lnSpc>
                <a:spcPct val="107000"/>
              </a:lnSpc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cost of the taxi ride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 book.</a:t>
            </a:r>
          </a:p>
          <a:p>
            <a:pPr>
              <a:lnSpc>
                <a:spcPct val="107000"/>
              </a:lnSpc>
            </a:pPr>
            <a:endParaRPr lang="en-GB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dirty="0">
                <a:latin typeface="Century Gothic" panose="020B0502020202020204" pitchFamily="34" charset="0"/>
              </a:rPr>
              <a:t>(Estimated means the amount might change a bit.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But it gives you a good idea what the cost will be.)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D3A22-7E45-1FC1-2528-84AED30A3D51}"/>
              </a:ext>
            </a:extLst>
          </p:cNvPr>
          <p:cNvSpPr txBox="1"/>
          <p:nvPr/>
        </p:nvSpPr>
        <p:spPr>
          <a:xfrm>
            <a:off x="0" y="186143"/>
            <a:ext cx="685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taxis are ordinary cars.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called private hire vehicles.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artoon of a person talking on a cell phone&#10;&#10;Description automatically generated">
            <a:extLst>
              <a:ext uri="{FF2B5EF4-FFF2-40B4-BE49-F238E27FC236}">
                <a16:creationId xmlns:a16="http://schemas.microsoft.com/office/drawing/2014/main" id="{C862CD1F-58F9-6B1A-D9A8-6E822CD0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44" y="4958016"/>
            <a:ext cx="1404746" cy="160017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784206D-9A3D-39C7-E9CD-1953CFD797D6}"/>
              </a:ext>
            </a:extLst>
          </p:cNvPr>
          <p:cNvSpPr/>
          <p:nvPr/>
        </p:nvSpPr>
        <p:spPr>
          <a:xfrm>
            <a:off x="1141182" y="4588119"/>
            <a:ext cx="1847849" cy="687892"/>
          </a:xfrm>
          <a:prstGeom prst="wedgeRoundRectCallout">
            <a:avLst>
              <a:gd name="adj1" fmla="val -44931"/>
              <a:gd name="adj2" fmla="val 622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Please can I have a taxi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A103561-7158-2C5B-7DE3-8187C6D3EE5B}"/>
              </a:ext>
            </a:extLst>
          </p:cNvPr>
          <p:cNvSpPr/>
          <p:nvPr/>
        </p:nvSpPr>
        <p:spPr>
          <a:xfrm rot="16200000">
            <a:off x="2775938" y="1197505"/>
            <a:ext cx="101740" cy="1091134"/>
          </a:xfrm>
          <a:prstGeom prst="downArrow">
            <a:avLst>
              <a:gd name="adj1" fmla="val 38997"/>
              <a:gd name="adj2" fmla="val 67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2FAB9-09F9-F6F8-320C-BA09A8C44EEF}"/>
              </a:ext>
            </a:extLst>
          </p:cNvPr>
          <p:cNvSpPr txBox="1"/>
          <p:nvPr/>
        </p:nvSpPr>
        <p:spPr>
          <a:xfrm>
            <a:off x="373480" y="1000341"/>
            <a:ext cx="2194480" cy="274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have a sign like this to show they are a taxi.</a:t>
            </a:r>
          </a:p>
          <a:p>
            <a:pPr>
              <a:lnSpc>
                <a:spcPct val="107000"/>
              </a:lnSpc>
            </a:pPr>
            <a:endParaRPr lang="en-GB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Taxis in Leeds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allowed to work for two companies at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same time.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ell phone with a taxi logo&#10;&#10;Description automatically generated">
            <a:extLst>
              <a:ext uri="{FF2B5EF4-FFF2-40B4-BE49-F238E27FC236}">
                <a16:creationId xmlns:a16="http://schemas.microsoft.com/office/drawing/2014/main" id="{54709B71-B65B-D01B-43BC-5BEE32E44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76" y="5597245"/>
            <a:ext cx="1014993" cy="1620000"/>
          </a:xfrm>
          <a:prstGeom prst="rect">
            <a:avLst/>
          </a:prstGeom>
        </p:spPr>
      </p:pic>
      <p:pic>
        <p:nvPicPr>
          <p:cNvPr id="19" name="Picture 18" descr="A cartoon of a person wearing a headset&#10;&#10;Description automatically generated">
            <a:extLst>
              <a:ext uri="{FF2B5EF4-FFF2-40B4-BE49-F238E27FC236}">
                <a16:creationId xmlns:a16="http://schemas.microsoft.com/office/drawing/2014/main" id="{146E6619-6275-273D-2E5E-5F61E652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/>
          <a:stretch/>
        </p:blipFill>
        <p:spPr>
          <a:xfrm>
            <a:off x="96269" y="7395961"/>
            <a:ext cx="1522231" cy="1330846"/>
          </a:xfrm>
          <a:prstGeom prst="rect">
            <a:avLst/>
          </a:prstGeom>
        </p:spPr>
      </p:pic>
      <p:pic>
        <p:nvPicPr>
          <p:cNvPr id="17" name="Picture 16" descr="A cartoon of a person talking on a cell phone&#10;&#10;Description automatically generated">
            <a:extLst>
              <a:ext uri="{FF2B5EF4-FFF2-40B4-BE49-F238E27FC236}">
                <a16:creationId xmlns:a16="http://schemas.microsoft.com/office/drawing/2014/main" id="{5D476C25-8839-4E04-7C34-2D908B7F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95" y="8490905"/>
            <a:ext cx="891443" cy="10149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0F1F80-F38E-9EA9-7399-DD5A157CB6D8}"/>
              </a:ext>
            </a:extLst>
          </p:cNvPr>
          <p:cNvCxnSpPr>
            <a:cxnSpLocks/>
          </p:cNvCxnSpPr>
          <p:nvPr/>
        </p:nvCxnSpPr>
        <p:spPr>
          <a:xfrm flipV="1">
            <a:off x="901700" y="8017382"/>
            <a:ext cx="492820" cy="1326910"/>
          </a:xfrm>
          <a:prstGeom prst="line">
            <a:avLst/>
          </a:prstGeom>
          <a:ln w="38100" cap="rnd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2E2CF7-EBD1-9C71-CEBA-25EC9C1D789E}"/>
              </a:ext>
            </a:extLst>
          </p:cNvPr>
          <p:cNvSpPr txBox="1"/>
          <p:nvPr/>
        </p:nvSpPr>
        <p:spPr>
          <a:xfrm>
            <a:off x="676229" y="7384901"/>
            <a:ext cx="876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It will be £7</a:t>
            </a:r>
          </a:p>
        </p:txBody>
      </p:sp>
      <p:pic>
        <p:nvPicPr>
          <p:cNvPr id="26" name="Picture 25" descr="A phone with a sign on it&#10;&#10;Description automatically generated">
            <a:extLst>
              <a:ext uri="{FF2B5EF4-FFF2-40B4-BE49-F238E27FC236}">
                <a16:creationId xmlns:a16="http://schemas.microsoft.com/office/drawing/2014/main" id="{6B9E38AD-5259-4165-7DAB-72A6496DB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67" y="7862996"/>
            <a:ext cx="998837" cy="1620000"/>
          </a:xfrm>
          <a:prstGeom prst="rect">
            <a:avLst/>
          </a:prstGeom>
        </p:spPr>
      </p:pic>
      <p:pic>
        <p:nvPicPr>
          <p:cNvPr id="28" name="Picture 27" descr="A blue car with a white logo&#10;&#10;Description automatically generated">
            <a:extLst>
              <a:ext uri="{FF2B5EF4-FFF2-40B4-BE49-F238E27FC236}">
                <a16:creationId xmlns:a16="http://schemas.microsoft.com/office/drawing/2014/main" id="{77DB18C0-1654-03B8-CF05-52515BD0AC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30" y="2565514"/>
            <a:ext cx="2167901" cy="1217470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E5F1BA80-1491-4C40-1FFD-E1B665F51EFC}"/>
              </a:ext>
            </a:extLst>
          </p:cNvPr>
          <p:cNvSpPr/>
          <p:nvPr/>
        </p:nvSpPr>
        <p:spPr>
          <a:xfrm rot="16200000">
            <a:off x="2399441" y="2643190"/>
            <a:ext cx="101740" cy="886346"/>
          </a:xfrm>
          <a:prstGeom prst="downArrow">
            <a:avLst>
              <a:gd name="adj1" fmla="val 38997"/>
              <a:gd name="adj2" fmla="val 67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37BC5F-4918-457C-3C97-FB2220981EC4}"/>
              </a:ext>
            </a:extLst>
          </p:cNvPr>
          <p:cNvSpPr/>
          <p:nvPr/>
        </p:nvSpPr>
        <p:spPr>
          <a:xfrm>
            <a:off x="35998" y="115199"/>
            <a:ext cx="6768000" cy="9360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72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6E50CF6-56F4-46A4-C9B7-695AAEF68D15}"/>
              </a:ext>
            </a:extLst>
          </p:cNvPr>
          <p:cNvSpPr txBox="1"/>
          <p:nvPr/>
        </p:nvSpPr>
        <p:spPr>
          <a:xfrm>
            <a:off x="3200400" y="120467"/>
            <a:ext cx="3563655" cy="9818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Leeds City Council has a team that says who is allowed to work as a taxi driver.</a:t>
            </a:r>
          </a:p>
          <a:p>
            <a:pPr>
              <a:lnSpc>
                <a:spcPct val="107000"/>
              </a:lnSpc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called </a:t>
            </a:r>
            <a:r>
              <a:rPr lang="en-GB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taxi licensing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lvl="0"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check people can drive safely.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lvl="0">
              <a:lnSpc>
                <a:spcPct val="107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lvl="0"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check people are safe to work with children, young people, and other people who might be vulnerable.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lvl="0"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check that the taxi car or van is safe to drive.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team gives training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taxi drivers.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includes training about treating people fairly and 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respect.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training is given to new taxi drivers.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existing taxi drivers might have to do it if they are not following the rules.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1600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A cartoon of a taxi&#10;&#10;Description automatically generated">
            <a:extLst>
              <a:ext uri="{FF2B5EF4-FFF2-40B4-BE49-F238E27FC236}">
                <a16:creationId xmlns:a16="http://schemas.microsoft.com/office/drawing/2014/main" id="{E0DC81C8-AC26-69F8-6F46-45DE4A10C1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3" y="4896962"/>
            <a:ext cx="2181409" cy="1296000"/>
          </a:xfrm>
          <a:prstGeom prst="rect">
            <a:avLst/>
          </a:prstGeom>
        </p:spPr>
      </p:pic>
      <p:pic>
        <p:nvPicPr>
          <p:cNvPr id="3" name="Picture 2" descr="A person with a clipboard and a microwave oven&#10;&#10;Description automatically generated">
            <a:extLst>
              <a:ext uri="{FF2B5EF4-FFF2-40B4-BE49-F238E27FC236}">
                <a16:creationId xmlns:a16="http://schemas.microsoft.com/office/drawing/2014/main" id="{65338E1F-3894-88AE-83C5-0480C4FDC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8"/>
          <a:stretch/>
        </p:blipFill>
        <p:spPr>
          <a:xfrm>
            <a:off x="2491526" y="4772984"/>
            <a:ext cx="635427" cy="14363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21F727-F169-4303-8190-1D75DEAFDBC5}"/>
              </a:ext>
            </a:extLst>
          </p:cNvPr>
          <p:cNvGrpSpPr>
            <a:grpSpLocks noChangeAspect="1"/>
          </p:cNvGrpSpPr>
          <p:nvPr/>
        </p:nvGrpSpPr>
        <p:grpSpPr>
          <a:xfrm>
            <a:off x="3291218" y="5371272"/>
            <a:ext cx="213799" cy="183177"/>
            <a:chOff x="-211342" y="3533025"/>
            <a:chExt cx="1915365" cy="1641042"/>
          </a:xfrm>
          <a:effectLst>
            <a:glow>
              <a:srgbClr val="C000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5A2FD6-3642-2909-78B5-62AC52367F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23" y="3533025"/>
              <a:ext cx="1260000" cy="1620000"/>
            </a:xfrm>
            <a:prstGeom prst="line">
              <a:avLst/>
            </a:prstGeom>
            <a:ln w="7620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360C6AA-DE3D-3D40-C9A5-F7E6964D622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-211342" y="4342324"/>
              <a:ext cx="646910" cy="831743"/>
            </a:xfrm>
            <a:prstGeom prst="line">
              <a:avLst/>
            </a:prstGeom>
            <a:ln w="7620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35F7B-9A26-6B14-3B30-EAA34C78D716}"/>
              </a:ext>
            </a:extLst>
          </p:cNvPr>
          <p:cNvGrpSpPr>
            <a:grpSpLocks noChangeAspect="1"/>
          </p:cNvGrpSpPr>
          <p:nvPr/>
        </p:nvGrpSpPr>
        <p:grpSpPr>
          <a:xfrm>
            <a:off x="3291218" y="3714239"/>
            <a:ext cx="213799" cy="183177"/>
            <a:chOff x="-211342" y="3533025"/>
            <a:chExt cx="1915365" cy="1641042"/>
          </a:xfrm>
          <a:effectLst>
            <a:glow>
              <a:srgbClr val="C000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0820BFD-E009-8069-9742-B504BC524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24" y="3533025"/>
              <a:ext cx="1259999" cy="1619998"/>
            </a:xfrm>
            <a:prstGeom prst="line">
              <a:avLst/>
            </a:prstGeom>
            <a:ln w="7620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07C4BD-7A5D-69D3-0604-76A1E698C68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-211342" y="4342324"/>
              <a:ext cx="646910" cy="831743"/>
            </a:xfrm>
            <a:prstGeom prst="line">
              <a:avLst/>
            </a:prstGeom>
            <a:ln w="7620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84AB73-1A6F-628B-4E8B-1D42DFE585CD}"/>
              </a:ext>
            </a:extLst>
          </p:cNvPr>
          <p:cNvGrpSpPr>
            <a:grpSpLocks noChangeAspect="1"/>
          </p:cNvGrpSpPr>
          <p:nvPr/>
        </p:nvGrpSpPr>
        <p:grpSpPr>
          <a:xfrm>
            <a:off x="3291218" y="2146148"/>
            <a:ext cx="213799" cy="183177"/>
            <a:chOff x="-211342" y="3533025"/>
            <a:chExt cx="1915365" cy="1641042"/>
          </a:xfrm>
          <a:effectLst>
            <a:glow>
              <a:srgbClr val="C000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193EC84-FCEB-D923-5D18-CA71AFFD30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23" y="3533025"/>
              <a:ext cx="1260000" cy="1620000"/>
            </a:xfrm>
            <a:prstGeom prst="line">
              <a:avLst/>
            </a:prstGeom>
            <a:ln w="7620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2FF224-55C0-1B2D-5B92-68E85471344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-211342" y="4342324"/>
              <a:ext cx="646910" cy="831743"/>
            </a:xfrm>
            <a:prstGeom prst="line">
              <a:avLst/>
            </a:prstGeom>
            <a:ln w="76200" cap="rnd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cartoon of a green car&#10;&#10;Description automatically generated">
            <a:extLst>
              <a:ext uri="{FF2B5EF4-FFF2-40B4-BE49-F238E27FC236}">
                <a16:creationId xmlns:a16="http://schemas.microsoft.com/office/drawing/2014/main" id="{D7B59026-045B-739F-2BE2-D2653F8D3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1" y="1629573"/>
            <a:ext cx="2307729" cy="1296000"/>
          </a:xfrm>
          <a:prstGeom prst="rect">
            <a:avLst/>
          </a:prstGeom>
        </p:spPr>
      </p:pic>
      <p:pic>
        <p:nvPicPr>
          <p:cNvPr id="5" name="Picture 4" descr="A person pointing at a whiteboard&#10;&#10;Description automatically generated">
            <a:extLst>
              <a:ext uri="{FF2B5EF4-FFF2-40B4-BE49-F238E27FC236}">
                <a16:creationId xmlns:a16="http://schemas.microsoft.com/office/drawing/2014/main" id="{5B204CF3-4D23-423F-4FE3-1EBEB2FAD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" y="6761935"/>
            <a:ext cx="2989103" cy="262887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A7DFB83-B298-5E97-C735-8610F30EA868}"/>
              </a:ext>
            </a:extLst>
          </p:cNvPr>
          <p:cNvGrpSpPr/>
          <p:nvPr/>
        </p:nvGrpSpPr>
        <p:grpSpPr>
          <a:xfrm>
            <a:off x="966574" y="3089546"/>
            <a:ext cx="2086792" cy="1506798"/>
            <a:chOff x="624030" y="2663155"/>
            <a:chExt cx="2293342" cy="16559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231003-E480-F042-B917-BBEE49748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28" t="22150" r="2421" b="3722"/>
            <a:stretch/>
          </p:blipFill>
          <p:spPr>
            <a:xfrm>
              <a:off x="1039712" y="2667000"/>
              <a:ext cx="1877660" cy="165209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E9CBF0-7BFA-B477-2F4F-E324244FB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28" t="22150" r="72846" b="3722"/>
            <a:stretch/>
          </p:blipFill>
          <p:spPr>
            <a:xfrm>
              <a:off x="824591" y="2667000"/>
              <a:ext cx="308121" cy="16520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4628C7-2143-9774-D4D7-7C4B3DDE4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28" t="22150" r="72846" b="3722"/>
            <a:stretch/>
          </p:blipFill>
          <p:spPr>
            <a:xfrm>
              <a:off x="624030" y="2667000"/>
              <a:ext cx="308121" cy="16520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52A79F-0AA8-3869-67DF-142A64120274}"/>
                </a:ext>
              </a:extLst>
            </p:cNvPr>
            <p:cNvSpPr/>
            <p:nvPr/>
          </p:nvSpPr>
          <p:spPr>
            <a:xfrm>
              <a:off x="673100" y="2715706"/>
              <a:ext cx="1312572" cy="241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37638E-9B93-C0ED-A0C9-06A739BA25F8}"/>
                </a:ext>
              </a:extLst>
            </p:cNvPr>
            <p:cNvSpPr txBox="1"/>
            <p:nvPr/>
          </p:nvSpPr>
          <p:spPr>
            <a:xfrm>
              <a:off x="627117" y="2663155"/>
              <a:ext cx="1477034" cy="35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dirty="0"/>
                <a:t>Safe to work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8FEDA6-C651-6B28-D0D0-2AE27A44BB0E}"/>
              </a:ext>
            </a:extLst>
          </p:cNvPr>
          <p:cNvGrpSpPr/>
          <p:nvPr/>
        </p:nvGrpSpPr>
        <p:grpSpPr>
          <a:xfrm>
            <a:off x="1105029" y="169217"/>
            <a:ext cx="1854811" cy="1330816"/>
            <a:chOff x="-5807982" y="120467"/>
            <a:chExt cx="5083662" cy="36474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06BB7D3-C1D2-094C-3D8C-032A918D08E4}"/>
                </a:ext>
              </a:extLst>
            </p:cNvPr>
            <p:cNvGrpSpPr/>
            <p:nvPr/>
          </p:nvGrpSpPr>
          <p:grpSpPr>
            <a:xfrm>
              <a:off x="-5807982" y="120467"/>
              <a:ext cx="5083662" cy="3647498"/>
              <a:chOff x="-5807982" y="120467"/>
              <a:chExt cx="5083662" cy="36474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E6A17A8-B0C8-D5CB-9D1C-2F896CFAB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3464" t="30601" r="2408" b="3366"/>
              <a:stretch/>
            </p:blipFill>
            <p:spPr>
              <a:xfrm>
                <a:off x="-5807982" y="120467"/>
                <a:ext cx="5083662" cy="3647498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3E67501-5085-80E6-1110-F9381164E847}"/>
                  </a:ext>
                </a:extLst>
              </p:cNvPr>
              <p:cNvSpPr/>
              <p:nvPr/>
            </p:nvSpPr>
            <p:spPr>
              <a:xfrm>
                <a:off x="-5798127" y="1629573"/>
                <a:ext cx="311727" cy="7811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9EE597-C626-FEB2-91F3-E4797940CD1A}"/>
                </a:ext>
              </a:extLst>
            </p:cNvPr>
            <p:cNvSpPr/>
            <p:nvPr/>
          </p:nvSpPr>
          <p:spPr>
            <a:xfrm>
              <a:off x="-5047682" y="917727"/>
              <a:ext cx="3792358" cy="2680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person and person with their hands up&#10;&#10;Description automatically generated">
              <a:extLst>
                <a:ext uri="{FF2B5EF4-FFF2-40B4-BE49-F238E27FC236}">
                  <a16:creationId xmlns:a16="http://schemas.microsoft.com/office/drawing/2014/main" id="{9BD753D0-32D5-A871-B8E3-1A8E781DA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4825" y="1768394"/>
              <a:ext cx="2347236" cy="186370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B026670-9D62-4E1C-CA91-407AE02F775A}"/>
                </a:ext>
              </a:extLst>
            </p:cNvPr>
            <p:cNvSpPr/>
            <p:nvPr/>
          </p:nvSpPr>
          <p:spPr>
            <a:xfrm>
              <a:off x="-5497433" y="846595"/>
              <a:ext cx="4538761" cy="888019"/>
            </a:xfrm>
            <a:prstGeom prst="rect">
              <a:avLst/>
            </a:prstGeom>
            <a:solidFill>
              <a:srgbClr val="FFFFC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400" b="1" dirty="0">
                  <a:solidFill>
                    <a:sysClr val="windowText" lastClr="000000"/>
                  </a:solidFill>
                </a:rPr>
                <a:t>Taxi Licensing</a:t>
              </a:r>
            </a:p>
          </p:txBody>
        </p:sp>
        <p:pic>
          <p:nvPicPr>
            <p:cNvPr id="32" name="Picture 31" descr="A group of people with arrows around each other&#10;&#10;Description automatically generated">
              <a:extLst>
                <a:ext uri="{FF2B5EF4-FFF2-40B4-BE49-F238E27FC236}">
                  <a16:creationId xmlns:a16="http://schemas.microsoft.com/office/drawing/2014/main" id="{01B73533-76EA-CF33-3AF8-B9AC47E4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3" t="38117" r="33646" b="29807"/>
            <a:stretch/>
          </p:blipFill>
          <p:spPr>
            <a:xfrm>
              <a:off x="-5368188" y="883946"/>
              <a:ext cx="856310" cy="84448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77163A-08D1-8166-9027-34E1D6981F5D}"/>
              </a:ext>
            </a:extLst>
          </p:cNvPr>
          <p:cNvGrpSpPr/>
          <p:nvPr/>
        </p:nvGrpSpPr>
        <p:grpSpPr>
          <a:xfrm>
            <a:off x="90694" y="6554176"/>
            <a:ext cx="1656000" cy="324000"/>
            <a:chOff x="-765055" y="3194725"/>
            <a:chExt cx="1656000" cy="324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2ABCE1-F123-97A7-9C03-A3A0DA82CB02}"/>
                </a:ext>
              </a:extLst>
            </p:cNvPr>
            <p:cNvSpPr/>
            <p:nvPr/>
          </p:nvSpPr>
          <p:spPr>
            <a:xfrm>
              <a:off x="-765055" y="3194725"/>
              <a:ext cx="1656000" cy="324000"/>
            </a:xfrm>
            <a:prstGeom prst="rect">
              <a:avLst/>
            </a:prstGeom>
            <a:solidFill>
              <a:srgbClr val="FFFFC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400" b="1" dirty="0">
                  <a:solidFill>
                    <a:sysClr val="windowText" lastClr="000000"/>
                  </a:solidFill>
                </a:rPr>
                <a:t>Taxi Licensing</a:t>
              </a:r>
            </a:p>
          </p:txBody>
        </p:sp>
        <p:pic>
          <p:nvPicPr>
            <p:cNvPr id="35" name="Picture 34" descr="A group of people with arrows around each other&#10;&#10;Description automatically generated">
              <a:extLst>
                <a:ext uri="{FF2B5EF4-FFF2-40B4-BE49-F238E27FC236}">
                  <a16:creationId xmlns:a16="http://schemas.microsoft.com/office/drawing/2014/main" id="{851B7170-7B4E-1758-9C29-9B38F12EC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3" t="38117" r="33646" b="29807"/>
            <a:stretch/>
          </p:blipFill>
          <p:spPr>
            <a:xfrm>
              <a:off x="-717899" y="3208353"/>
              <a:ext cx="312431" cy="308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31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6E50CF6-56F4-46A4-C9B7-695AAEF68D15}"/>
              </a:ext>
            </a:extLst>
          </p:cNvPr>
          <p:cNvSpPr txBox="1"/>
          <p:nvPr/>
        </p:nvSpPr>
        <p:spPr>
          <a:xfrm>
            <a:off x="3200400" y="120467"/>
            <a:ext cx="3563655" cy="9033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you have concerns or problems about taxis</a:t>
            </a:r>
          </a:p>
          <a:p>
            <a:pPr>
              <a:lnSpc>
                <a:spcPct val="107000"/>
              </a:lnSpc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feel it is okay to do so, you can talk to your taxi driver about any concerns.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 if you are not sure they are going the right way.</a:t>
            </a:r>
          </a:p>
          <a:p>
            <a:pPr>
              <a:lnSpc>
                <a:spcPct val="107000"/>
              </a:lnSpc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have concerns or problems you can talk to the taxi company.</a:t>
            </a: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 if you want to report that a taxi driver has treated you unfairly.</a:t>
            </a:r>
          </a:p>
          <a:p>
            <a:pPr>
              <a:lnSpc>
                <a:spcPct val="107000"/>
              </a:lnSpc>
            </a:pPr>
            <a:endParaRPr lang="en-GB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taxi company do not help with y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concerns or problems you can contact the taxi licensing team.</a:t>
            </a:r>
          </a:p>
          <a:p>
            <a:pPr>
              <a:lnSpc>
                <a:spcPct val="107000"/>
              </a:lnSpc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this email address:</a:t>
            </a: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b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reporting concerns and problems, get the taxi licence number.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shown on the sign on the door of the taxi and on the taxi windscreen.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01D32-FB72-C26C-95A9-A791BCBF8F79}"/>
              </a:ext>
            </a:extLst>
          </p:cNvPr>
          <p:cNvSpPr txBox="1"/>
          <p:nvPr/>
        </p:nvSpPr>
        <p:spPr>
          <a:xfrm>
            <a:off x="0" y="6558595"/>
            <a:ext cx="6764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u="none" strike="noStrike" spc="100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taxi</a:t>
            </a:r>
            <a:r>
              <a:rPr lang="en-GB" sz="2200" b="1" u="sng" spc="100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privatehire.licensing@leeds.gov.uk</a:t>
            </a:r>
            <a:endParaRPr lang="en-GB" sz="2200" b="1" u="sng" spc="100" dirty="0">
              <a:solidFill>
                <a:srgbClr val="0000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artoon of a green car with a couple of people in the driver's seat&#10;&#10;Description automatically generated">
            <a:extLst>
              <a:ext uri="{FF2B5EF4-FFF2-40B4-BE49-F238E27FC236}">
                <a16:creationId xmlns:a16="http://schemas.microsoft.com/office/drawing/2014/main" id="{EEFE54B3-241D-AF1D-AC55-9CCF8403D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9" y="627788"/>
            <a:ext cx="2802510" cy="15987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00BE171-CD92-5754-5D3A-2EC938EDFDF9}"/>
              </a:ext>
            </a:extLst>
          </p:cNvPr>
          <p:cNvGrpSpPr>
            <a:grpSpLocks noChangeAspect="1"/>
          </p:cNvGrpSpPr>
          <p:nvPr/>
        </p:nvGrpSpPr>
        <p:grpSpPr>
          <a:xfrm>
            <a:off x="628421" y="2691980"/>
            <a:ext cx="2571979" cy="1845380"/>
            <a:chOff x="-4099537" y="120466"/>
            <a:chExt cx="4451929" cy="31942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104B20-505E-E0E5-670E-57037748A975}"/>
                </a:ext>
              </a:extLst>
            </p:cNvPr>
            <p:cNvGrpSpPr/>
            <p:nvPr/>
          </p:nvGrpSpPr>
          <p:grpSpPr>
            <a:xfrm>
              <a:off x="-4099537" y="120466"/>
              <a:ext cx="4451929" cy="3194233"/>
              <a:chOff x="-5807982" y="120467"/>
              <a:chExt cx="5083662" cy="364749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DDAC711-EB2E-0B89-6542-E9C9DCD42567}"/>
                  </a:ext>
                </a:extLst>
              </p:cNvPr>
              <p:cNvGrpSpPr/>
              <p:nvPr/>
            </p:nvGrpSpPr>
            <p:grpSpPr>
              <a:xfrm>
                <a:off x="-5807982" y="120467"/>
                <a:ext cx="5083662" cy="3647498"/>
                <a:chOff x="-5807982" y="120467"/>
                <a:chExt cx="5083662" cy="364749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1AB3CBE9-4512-EC77-8278-2C82FCC81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464" t="30601" r="2408" b="3366"/>
                <a:stretch/>
              </p:blipFill>
              <p:spPr>
                <a:xfrm>
                  <a:off x="-5807982" y="120467"/>
                  <a:ext cx="5083662" cy="3647498"/>
                </a:xfrm>
                <a:prstGeom prst="rect">
                  <a:avLst/>
                </a:prstGeom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6755F00-445D-90BF-40D3-D5B4841EF461}"/>
                    </a:ext>
                  </a:extLst>
                </p:cNvPr>
                <p:cNvSpPr/>
                <p:nvPr/>
              </p:nvSpPr>
              <p:spPr>
                <a:xfrm>
                  <a:off x="-5798127" y="1629573"/>
                  <a:ext cx="311727" cy="7811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03659E-DB73-F5BF-E440-D65950B797CC}"/>
                  </a:ext>
                </a:extLst>
              </p:cNvPr>
              <p:cNvSpPr/>
              <p:nvPr/>
            </p:nvSpPr>
            <p:spPr>
              <a:xfrm>
                <a:off x="-5047682" y="917727"/>
                <a:ext cx="3792358" cy="2680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FC73A20-F235-565E-10DD-8645986D1745}"/>
                  </a:ext>
                </a:extLst>
              </p:cNvPr>
              <p:cNvSpPr/>
              <p:nvPr/>
            </p:nvSpPr>
            <p:spPr>
              <a:xfrm>
                <a:off x="-5497433" y="846595"/>
                <a:ext cx="4538761" cy="88801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GB" sz="2000" b="1" dirty="0">
                    <a:solidFill>
                      <a:srgbClr val="000099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Taxi Company</a:t>
                </a:r>
              </a:p>
            </p:txBody>
          </p:sp>
        </p:grpSp>
        <p:pic>
          <p:nvPicPr>
            <p:cNvPr id="7" name="Picture 6" descr="A person holding a telephone&#10;&#10;Description automatically generated">
              <a:extLst>
                <a:ext uri="{FF2B5EF4-FFF2-40B4-BE49-F238E27FC236}">
                  <a16:creationId xmlns:a16="http://schemas.microsoft.com/office/drawing/2014/main" id="{4A5FEF2E-BB08-412B-FD38-7607A1748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7" t="20025" r="17770" b="2500"/>
            <a:stretch/>
          </p:blipFill>
          <p:spPr>
            <a:xfrm>
              <a:off x="-2570188" y="1593380"/>
              <a:ext cx="1331937" cy="1614576"/>
            </a:xfrm>
            <a:prstGeom prst="rect">
              <a:avLst/>
            </a:prstGeom>
          </p:spPr>
        </p:pic>
        <p:pic>
          <p:nvPicPr>
            <p:cNvPr id="17" name="Picture 16" descr="A green car with a sign on the side&#10;&#10;Description automatically generated">
              <a:extLst>
                <a:ext uri="{FF2B5EF4-FFF2-40B4-BE49-F238E27FC236}">
                  <a16:creationId xmlns:a16="http://schemas.microsoft.com/office/drawing/2014/main" id="{BC1A35C6-3026-8A20-CC99-A4B07023A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5242" y="828680"/>
              <a:ext cx="1174220" cy="659429"/>
            </a:xfrm>
            <a:prstGeom prst="rect">
              <a:avLst/>
            </a:prstGeom>
          </p:spPr>
        </p:pic>
      </p:grpSp>
      <p:pic>
        <p:nvPicPr>
          <p:cNvPr id="25" name="Picture 24" descr="A cartoon of a person holding a telephone&#10;&#10;Description automatically generated">
            <a:extLst>
              <a:ext uri="{FF2B5EF4-FFF2-40B4-BE49-F238E27FC236}">
                <a16:creationId xmlns:a16="http://schemas.microsoft.com/office/drawing/2014/main" id="{6540332E-96D5-6139-9AED-5D583944FB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6" b="15928"/>
          <a:stretch/>
        </p:blipFill>
        <p:spPr>
          <a:xfrm>
            <a:off x="93945" y="3596576"/>
            <a:ext cx="1050785" cy="124706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8CC1CE7-4809-47B3-DB6C-ED531847930C}"/>
              </a:ext>
            </a:extLst>
          </p:cNvPr>
          <p:cNvGrpSpPr/>
          <p:nvPr/>
        </p:nvGrpSpPr>
        <p:grpSpPr>
          <a:xfrm>
            <a:off x="1286306" y="5089243"/>
            <a:ext cx="1854811" cy="1330816"/>
            <a:chOff x="-5807982" y="120467"/>
            <a:chExt cx="5083662" cy="364749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EAA8AC8-81AF-3CA9-4EEC-5CFA1A4E8CA1}"/>
                </a:ext>
              </a:extLst>
            </p:cNvPr>
            <p:cNvGrpSpPr/>
            <p:nvPr/>
          </p:nvGrpSpPr>
          <p:grpSpPr>
            <a:xfrm>
              <a:off x="-5807982" y="120467"/>
              <a:ext cx="5083662" cy="3647498"/>
              <a:chOff x="-5807982" y="120467"/>
              <a:chExt cx="5083662" cy="364749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313705D-704D-F509-B372-62BBAA328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464" t="30601" r="2408" b="3366"/>
              <a:stretch/>
            </p:blipFill>
            <p:spPr>
              <a:xfrm>
                <a:off x="-5807982" y="120467"/>
                <a:ext cx="5083662" cy="3647498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FA3B389-BBCF-4321-6AC4-59D785F31D5F}"/>
                  </a:ext>
                </a:extLst>
              </p:cNvPr>
              <p:cNvSpPr/>
              <p:nvPr/>
            </p:nvSpPr>
            <p:spPr>
              <a:xfrm>
                <a:off x="-5798127" y="1629573"/>
                <a:ext cx="311727" cy="7811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877E09-7388-209F-FA1F-D63982C0D802}"/>
                </a:ext>
              </a:extLst>
            </p:cNvPr>
            <p:cNvSpPr/>
            <p:nvPr/>
          </p:nvSpPr>
          <p:spPr>
            <a:xfrm>
              <a:off x="-5047682" y="917727"/>
              <a:ext cx="3792358" cy="2680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 descr="A person and person with their hands up&#10;&#10;Description automatically generated">
              <a:extLst>
                <a:ext uri="{FF2B5EF4-FFF2-40B4-BE49-F238E27FC236}">
                  <a16:creationId xmlns:a16="http://schemas.microsoft.com/office/drawing/2014/main" id="{FF870A7E-D026-974C-81B9-F16414FF3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4825" y="1768394"/>
              <a:ext cx="2347236" cy="186370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91D58D5-509B-1515-0826-2339F2B7692F}"/>
                </a:ext>
              </a:extLst>
            </p:cNvPr>
            <p:cNvSpPr/>
            <p:nvPr/>
          </p:nvSpPr>
          <p:spPr>
            <a:xfrm>
              <a:off x="-5497433" y="846595"/>
              <a:ext cx="4538761" cy="888019"/>
            </a:xfrm>
            <a:prstGeom prst="rect">
              <a:avLst/>
            </a:prstGeom>
            <a:solidFill>
              <a:srgbClr val="FFFFC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400" b="1" dirty="0">
                  <a:solidFill>
                    <a:sysClr val="windowText" lastClr="000000"/>
                  </a:solidFill>
                </a:rPr>
                <a:t>Taxi Licensing</a:t>
              </a:r>
            </a:p>
          </p:txBody>
        </p:sp>
        <p:pic>
          <p:nvPicPr>
            <p:cNvPr id="36" name="Picture 35" descr="A group of people with arrows around each other&#10;&#10;Description automatically generated">
              <a:extLst>
                <a:ext uri="{FF2B5EF4-FFF2-40B4-BE49-F238E27FC236}">
                  <a16:creationId xmlns:a16="http://schemas.microsoft.com/office/drawing/2014/main" id="{F5452EB8-CF32-B60A-704E-2208A4512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3" t="38117" r="33646" b="29807"/>
            <a:stretch/>
          </p:blipFill>
          <p:spPr>
            <a:xfrm>
              <a:off x="-5368188" y="883946"/>
              <a:ext cx="856310" cy="844481"/>
            </a:xfrm>
            <a:prstGeom prst="rect">
              <a:avLst/>
            </a:prstGeom>
          </p:spPr>
        </p:pic>
      </p:grpSp>
      <p:pic>
        <p:nvPicPr>
          <p:cNvPr id="30" name="Picture 29" descr="A cartoon of a person with a sign&#10;&#10;Description automatically generated">
            <a:extLst>
              <a:ext uri="{FF2B5EF4-FFF2-40B4-BE49-F238E27FC236}">
                <a16:creationId xmlns:a16="http://schemas.microsoft.com/office/drawing/2014/main" id="{032A236B-6CD8-B48F-DB9F-41D52507D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3" y="5702159"/>
            <a:ext cx="1703754" cy="1052300"/>
          </a:xfrm>
          <a:prstGeom prst="rect">
            <a:avLst/>
          </a:prstGeom>
        </p:spPr>
      </p:pic>
      <p:pic>
        <p:nvPicPr>
          <p:cNvPr id="44" name="Picture 43" descr="A close-up of a sign&#10;&#10;Description automatically generated">
            <a:extLst>
              <a:ext uri="{FF2B5EF4-FFF2-40B4-BE49-F238E27FC236}">
                <a16:creationId xmlns:a16="http://schemas.microsoft.com/office/drawing/2014/main" id="{09250A77-ECE9-784E-73B1-BDAE9CC6D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1" b="5927"/>
          <a:stretch/>
        </p:blipFill>
        <p:spPr>
          <a:xfrm>
            <a:off x="1561966" y="8488092"/>
            <a:ext cx="1532394" cy="473549"/>
          </a:xfrm>
          <a:prstGeom prst="rect">
            <a:avLst/>
          </a:prstGeom>
        </p:spPr>
      </p:pic>
      <p:pic>
        <p:nvPicPr>
          <p:cNvPr id="46" name="Picture 45" descr="A white oval with blue text and black text&#10;&#10;Description automatically generated">
            <a:extLst>
              <a:ext uri="{FF2B5EF4-FFF2-40B4-BE49-F238E27FC236}">
                <a16:creationId xmlns:a16="http://schemas.microsoft.com/office/drawing/2014/main" id="{D7B923C9-3D04-C732-7A25-BB2EA3E116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9" y="8435488"/>
            <a:ext cx="1099833" cy="63935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C120433-31C2-C607-BD33-18F24B4090FD}"/>
              </a:ext>
            </a:extLst>
          </p:cNvPr>
          <p:cNvGrpSpPr/>
          <p:nvPr/>
        </p:nvGrpSpPr>
        <p:grpSpPr>
          <a:xfrm>
            <a:off x="202326" y="7808975"/>
            <a:ext cx="2815826" cy="573391"/>
            <a:chOff x="-7228057" y="6616947"/>
            <a:chExt cx="9444557" cy="1923208"/>
          </a:xfrm>
        </p:grpSpPr>
        <p:pic>
          <p:nvPicPr>
            <p:cNvPr id="47" name="Picture 46" descr="A green car with a sign on the side&#10;&#10;Description automatically generated">
              <a:extLst>
                <a:ext uri="{FF2B5EF4-FFF2-40B4-BE49-F238E27FC236}">
                  <a16:creationId xmlns:a16="http://schemas.microsoft.com/office/drawing/2014/main" id="{5588550E-BA6F-3976-B5BD-5EE5C377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890" y="6668154"/>
              <a:ext cx="3333390" cy="1872001"/>
            </a:xfrm>
            <a:prstGeom prst="rect">
              <a:avLst/>
            </a:prstGeom>
          </p:spPr>
        </p:pic>
        <p:pic>
          <p:nvPicPr>
            <p:cNvPr id="48" name="Picture 47" descr="A cartoon of a taxi&#10;&#10;Description automatically generated">
              <a:extLst>
                <a:ext uri="{FF2B5EF4-FFF2-40B4-BE49-F238E27FC236}">
                  <a16:creationId xmlns:a16="http://schemas.microsoft.com/office/drawing/2014/main" id="{2AB80A61-66C7-5EA4-0532-3781DAC8C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8057" y="6616947"/>
              <a:ext cx="3148518" cy="187057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630C645-BD48-4C8C-1940-F1BCF2A530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1705" y="7191528"/>
            <a:ext cx="678558" cy="773801"/>
          </a:xfrm>
          <a:prstGeom prst="rect">
            <a:avLst/>
          </a:prstGeom>
        </p:spPr>
      </p:pic>
      <p:sp>
        <p:nvSpPr>
          <p:cNvPr id="50" name="Arrow: Down 49">
            <a:extLst>
              <a:ext uri="{FF2B5EF4-FFF2-40B4-BE49-F238E27FC236}">
                <a16:creationId xmlns:a16="http://schemas.microsoft.com/office/drawing/2014/main" id="{99A28E91-12F2-F344-E1EE-B71AE52C6A15}"/>
              </a:ext>
            </a:extLst>
          </p:cNvPr>
          <p:cNvSpPr/>
          <p:nvPr/>
        </p:nvSpPr>
        <p:spPr>
          <a:xfrm rot="17173755">
            <a:off x="2175366" y="7340681"/>
            <a:ext cx="101740" cy="1008000"/>
          </a:xfrm>
          <a:prstGeom prst="downArrow">
            <a:avLst>
              <a:gd name="adj1" fmla="val 38997"/>
              <a:gd name="adj2" fmla="val 67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D571D41B-05F6-ACCD-58C4-54420F5838BB}"/>
              </a:ext>
            </a:extLst>
          </p:cNvPr>
          <p:cNvSpPr/>
          <p:nvPr/>
        </p:nvSpPr>
        <p:spPr>
          <a:xfrm rot="3463473">
            <a:off x="1005775" y="7578874"/>
            <a:ext cx="101740" cy="540000"/>
          </a:xfrm>
          <a:prstGeom prst="downArrow">
            <a:avLst>
              <a:gd name="adj1" fmla="val 38997"/>
              <a:gd name="adj2" fmla="val 67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BB182BD1-E260-3780-0291-74606D66A8AE}"/>
              </a:ext>
            </a:extLst>
          </p:cNvPr>
          <p:cNvSpPr/>
          <p:nvPr/>
        </p:nvSpPr>
        <p:spPr>
          <a:xfrm rot="9578809">
            <a:off x="483313" y="8105692"/>
            <a:ext cx="101740" cy="504000"/>
          </a:xfrm>
          <a:prstGeom prst="downArrow">
            <a:avLst>
              <a:gd name="adj1" fmla="val 38997"/>
              <a:gd name="adj2" fmla="val 67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989B5072-E4AE-35ED-BB3F-1130B6D6A2B9}"/>
              </a:ext>
            </a:extLst>
          </p:cNvPr>
          <p:cNvSpPr/>
          <p:nvPr/>
        </p:nvSpPr>
        <p:spPr>
          <a:xfrm rot="13255347">
            <a:off x="2014561" y="8076871"/>
            <a:ext cx="101740" cy="540000"/>
          </a:xfrm>
          <a:prstGeom prst="downArrow">
            <a:avLst>
              <a:gd name="adj1" fmla="val 38997"/>
              <a:gd name="adj2" fmla="val 67820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46312F-130D-8A40-E7C2-FC0630C2DE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1" y="9478252"/>
            <a:ext cx="1913549" cy="396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2E3A61C-298E-601E-4D44-CD08FE06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41" y="9472607"/>
            <a:ext cx="3848622" cy="4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8D170-BE0B-8591-305C-C5B2E5AF2AC7}"/>
              </a:ext>
            </a:extLst>
          </p:cNvPr>
          <p:cNvSpPr txBox="1"/>
          <p:nvPr/>
        </p:nvSpPr>
        <p:spPr>
          <a:xfrm>
            <a:off x="16672" y="9165535"/>
            <a:ext cx="1800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leaflet was made by</a:t>
            </a:r>
            <a:endParaRPr lang="en-GB" sz="10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426B5-8EC4-149F-35E1-6C0E10D9673A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759199" y="9296340"/>
            <a:ext cx="509880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D35D21-3632-DC34-BAD8-DCB4C48B095D}"/>
              </a:ext>
            </a:extLst>
          </p:cNvPr>
          <p:cNvSpPr/>
          <p:nvPr/>
        </p:nvSpPr>
        <p:spPr>
          <a:xfrm>
            <a:off x="36445" y="9165535"/>
            <a:ext cx="1722754" cy="261610"/>
          </a:xfrm>
          <a:prstGeom prst="roundRect">
            <a:avLst>
              <a:gd name="adj" fmla="val 2759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340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365D3033EC4F4B99C49ACA5E24D448" ma:contentTypeVersion="19" ma:contentTypeDescription="Create a new document." ma:contentTypeScope="" ma:versionID="d375b81c97eafae71849980f4d5efebb">
  <xsd:schema xmlns:xsd="http://www.w3.org/2001/XMLSchema" xmlns:xs="http://www.w3.org/2001/XMLSchema" xmlns:p="http://schemas.microsoft.com/office/2006/metadata/properties" xmlns:ns2="ac5c2849-74a1-46d7-ad44-587ab7d0a8b9" xmlns:ns3="898114dd-57b6-405e-b8e2-a460972b153a" targetNamespace="http://schemas.microsoft.com/office/2006/metadata/properties" ma:root="true" ma:fieldsID="02e178e3c97c4dafda0ce952842edefa" ns2:_="" ns3:_="">
    <xsd:import namespace="ac5c2849-74a1-46d7-ad44-587ab7d0a8b9"/>
    <xsd:import namespace="898114dd-57b6-405e-b8e2-a460972b153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DocTag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4a58ce9-c97c-41d0-bfdb-c30342169baa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114dd-57b6-405e-b8e2-a460972b15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ocTags" ma:index="24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8114dd-57b6-405e-b8e2-a460972b153a">
      <Terms xmlns="http://schemas.microsoft.com/office/infopath/2007/PartnerControls"/>
    </lcf76f155ced4ddcb4097134ff3c332f>
    <TaxCatchAll xmlns="ac5c2849-74a1-46d7-ad44-587ab7d0a8b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1349FD-408E-42F0-9AED-C03C45E934A7}"/>
</file>

<file path=customXml/itemProps2.xml><?xml version="1.0" encoding="utf-8"?>
<ds:datastoreItem xmlns:ds="http://schemas.openxmlformats.org/officeDocument/2006/customXml" ds:itemID="{A3629A26-9996-43B6-AAE3-560A5978BAE9}">
  <ds:schemaRefs>
    <ds:schemaRef ds:uri="http://purl.org/dc/dcmitype/"/>
    <ds:schemaRef ds:uri="http://schemas.microsoft.com/office/2006/documentManagement/types"/>
    <ds:schemaRef ds:uri="7a0e8b74-a23a-4f8b-9885-47d9fcf865d2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e1a5896-84c4-4994-a824-5fbb6926093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669773F-AD51-445E-AB58-D0AE7681F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1200</TotalTime>
  <Words>532</Words>
  <Application>Microsoft Office PowerPoint</Application>
  <PresentationFormat>A4 Paper (210x297 mm)</PresentationFormat>
  <Paragraphs>63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Narrow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Chalk</dc:creator>
  <cp:lastModifiedBy>Thurlow, Kayleigh</cp:lastModifiedBy>
  <cp:revision>5</cp:revision>
  <cp:lastPrinted>2023-05-23T15:12:55Z</cp:lastPrinted>
  <dcterms:created xsi:type="dcterms:W3CDTF">2023-05-22T12:15:19Z</dcterms:created>
  <dcterms:modified xsi:type="dcterms:W3CDTF">2024-02-22T16:27:47Z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0x010100A8365D3033EC4F4B99C49ACA5E24D448</vt:lpwstr>
  </property>
  <property fmtid="{D5CDD505-2E9C-101B-9397-08002B2CF9AE}" pid="3" name="MediaServiceImageTags">
    <vt:lpwstr/>
  </property>
</Properties>
</file>